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3" r:id="rId7"/>
    <p:sldId id="262" r:id="rId8"/>
    <p:sldId id="261" r:id="rId9"/>
  </p:sldIdLst>
  <p:sldSz cx="12192000" cy="6858000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046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501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95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546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95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759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667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788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902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503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41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B017A-CACB-4E19-9AD8-0E356A225DF7}" type="datetimeFigureOut">
              <a:rPr lang="zh-CN" altLang="en-US" smtClean="0"/>
              <a:t>2021-4-16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4316E-8DAE-420A-B4C5-7226958DBE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25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8070" y="1122363"/>
            <a:ext cx="10377996" cy="1123687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zh-CN" altLang="en-US" dirty="0"/>
              <a:t>结晶自动移液工作站培训备忘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2340" y="3127853"/>
            <a:ext cx="9503336" cy="2218697"/>
          </a:xfrm>
        </p:spPr>
        <p:txBody>
          <a:bodyPr>
            <a:noAutofit/>
          </a:bodyPr>
          <a:lstStyle/>
          <a:p>
            <a:endParaRPr lang="en-US" altLang="zh-CN" sz="1600" dirty="0" smtClean="0"/>
          </a:p>
          <a:p>
            <a:r>
              <a:rPr lang="zh-CN" altLang="en-US" sz="1600" dirty="0" smtClean="0"/>
              <a:t>发放</a:t>
            </a:r>
            <a:r>
              <a:rPr lang="zh-CN" altLang="en-US" sz="1600" dirty="0"/>
              <a:t>流程说明</a:t>
            </a:r>
            <a:endParaRPr lang="en-US" altLang="zh-CN" sz="1600" dirty="0"/>
          </a:p>
          <a:p>
            <a:r>
              <a:rPr lang="zh-CN" altLang="en-US" sz="1600" dirty="0"/>
              <a:t>建立管理群</a:t>
            </a:r>
            <a:endParaRPr lang="en-US" altLang="zh-CN" sz="1600" dirty="0"/>
          </a:p>
          <a:p>
            <a:r>
              <a:rPr lang="zh-CN" altLang="en-US" sz="1600" dirty="0"/>
              <a:t>录入用户确定使用资格</a:t>
            </a:r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 smtClean="0"/>
              <a:t>2019-02-28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07881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67142" y="172122"/>
            <a:ext cx="6336256" cy="40011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结晶自动移液工作站操作流程</a:t>
            </a:r>
            <a:r>
              <a:rPr lang="en-US" altLang="zh-CN" sz="2000" b="1" dirty="0"/>
              <a:t>-</a:t>
            </a:r>
            <a:r>
              <a:rPr lang="zh-CN" altLang="en-US" sz="2000" b="1" dirty="0"/>
              <a:t>（</a:t>
            </a:r>
            <a:r>
              <a:rPr lang="en-US" altLang="zh-CN" sz="2000" b="1" dirty="0"/>
              <a:t>2</a:t>
            </a:r>
            <a:r>
              <a:rPr lang="zh-CN" altLang="en-US" sz="2000" b="1" dirty="0"/>
              <a:t>样品）坐滴板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51453" y="796749"/>
            <a:ext cx="6619543" cy="147732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1. </a:t>
            </a:r>
            <a:r>
              <a:rPr lang="zh-CN" altLang="en-US" dirty="0"/>
              <a:t>检查清洗桶中的存水量是否足够（要求注满</a:t>
            </a:r>
            <a:r>
              <a:rPr lang="zh-CN" altLang="en-US" dirty="0" smtClean="0"/>
              <a:t>），准备好</a:t>
            </a:r>
            <a:r>
              <a:rPr lang="zh-CN" altLang="en-US" dirty="0"/>
              <a:t>蛋白样品</a:t>
            </a:r>
            <a:r>
              <a:rPr lang="en-US" altLang="zh-CN" dirty="0"/>
              <a:t>-</a:t>
            </a:r>
            <a:r>
              <a:rPr lang="zh-CN" altLang="en-US" dirty="0"/>
              <a:t>清洗干净后</a:t>
            </a:r>
            <a:r>
              <a:rPr lang="en-US" altLang="zh-CN" dirty="0"/>
              <a:t>LCP</a:t>
            </a:r>
            <a:r>
              <a:rPr lang="zh-CN" altLang="en-US" dirty="0"/>
              <a:t>使蛋白样品缓慢吸入</a:t>
            </a:r>
            <a:r>
              <a:rPr lang="en-US" altLang="zh-CN" dirty="0"/>
              <a:t>LCP</a:t>
            </a:r>
            <a:r>
              <a:rPr lang="zh-CN" altLang="en-US" dirty="0"/>
              <a:t>针筒中（防止针芯抽出），并将载有样品的</a:t>
            </a:r>
            <a:r>
              <a:rPr lang="en-US" altLang="zh-CN" dirty="0"/>
              <a:t>LCP</a:t>
            </a:r>
            <a:r>
              <a:rPr lang="zh-CN" altLang="en-US" dirty="0"/>
              <a:t>针放置一边（</a:t>
            </a:r>
            <a:r>
              <a:rPr lang="zh-CN" altLang="en-US" dirty="0">
                <a:solidFill>
                  <a:srgbClr val="FF0000"/>
                </a:solidFill>
              </a:rPr>
              <a:t>不可</a:t>
            </a:r>
            <a:r>
              <a:rPr lang="zh-CN" altLang="en-US" dirty="0"/>
              <a:t>在此时</a:t>
            </a:r>
            <a:r>
              <a:rPr lang="zh-CN" altLang="en-US" dirty="0">
                <a:solidFill>
                  <a:srgbClr val="FF0000"/>
                </a:solidFill>
              </a:rPr>
              <a:t>放到仪器上</a:t>
            </a:r>
            <a:r>
              <a:rPr lang="zh-CN" altLang="en-US" dirty="0" smtClean="0"/>
              <a:t>），标记好深孔板及</a:t>
            </a:r>
            <a:r>
              <a:rPr lang="zh-CN" altLang="en-US" dirty="0"/>
              <a:t>结晶</a:t>
            </a:r>
            <a:r>
              <a:rPr lang="zh-CN" altLang="en-US" dirty="0" smtClean="0"/>
              <a:t>板，测量</a:t>
            </a:r>
            <a:r>
              <a:rPr lang="en-US" altLang="zh-CN" dirty="0"/>
              <a:t>96</a:t>
            </a:r>
            <a:r>
              <a:rPr lang="zh-CN" altLang="en-US" dirty="0"/>
              <a:t>孔深孔板所剩液面高度（注意操作），并记下数值</a:t>
            </a:r>
            <a:r>
              <a:rPr lang="en-US" altLang="zh-CN" dirty="0" smtClean="0">
                <a:solidFill>
                  <a:srgbClr val="FF0000"/>
                </a:solidFill>
              </a:rPr>
              <a:t>X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28551" y="387694"/>
            <a:ext cx="1936377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一、准备工作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51453" y="4690279"/>
            <a:ext cx="4578596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4.</a:t>
            </a:r>
            <a:r>
              <a:rPr lang="zh-CN" altLang="en-US" b="1" dirty="0"/>
              <a:t>移去</a:t>
            </a:r>
            <a:r>
              <a:rPr lang="en-US" altLang="zh-CN" b="1" dirty="0"/>
              <a:t>96</a:t>
            </a:r>
            <a:r>
              <a:rPr lang="zh-CN" altLang="en-US" b="1" dirty="0"/>
              <a:t>孔</a:t>
            </a:r>
            <a:r>
              <a:rPr lang="zh-CN" altLang="en-US" sz="2000" b="1" dirty="0">
                <a:solidFill>
                  <a:srgbClr val="FF0000"/>
                </a:solidFill>
              </a:rPr>
              <a:t>深孔板</a:t>
            </a:r>
            <a:r>
              <a:rPr lang="zh-CN" altLang="en-US" b="1" dirty="0"/>
              <a:t>与</a:t>
            </a:r>
            <a:r>
              <a:rPr lang="zh-CN" altLang="en-US" sz="2000" b="1" dirty="0">
                <a:solidFill>
                  <a:srgbClr val="FF0000"/>
                </a:solidFill>
              </a:rPr>
              <a:t>结晶板</a:t>
            </a:r>
            <a:r>
              <a:rPr lang="zh-CN" altLang="en-US" b="1" dirty="0"/>
              <a:t>表面的</a:t>
            </a:r>
            <a:r>
              <a:rPr lang="zh-CN" altLang="en-US" sz="2000" b="1" dirty="0">
                <a:solidFill>
                  <a:srgbClr val="FF0000"/>
                </a:solidFill>
              </a:rPr>
              <a:t>覆盖物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63559" y="2233748"/>
            <a:ext cx="6104247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2. </a:t>
            </a:r>
            <a:r>
              <a:rPr lang="zh-CN" altLang="en-US" dirty="0"/>
              <a:t>依次打开电脑电源开关、刷开仪器（输入密码）、打开</a:t>
            </a:r>
            <a:r>
              <a:rPr lang="en-US" altLang="zh-CN" dirty="0"/>
              <a:t>Gryphon</a:t>
            </a:r>
            <a:r>
              <a:rPr lang="zh-CN" altLang="en-US" dirty="0"/>
              <a:t>主机电源开关、清洗泵电源开关，加湿器开关。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78797" y="3046515"/>
            <a:ext cx="6333570" cy="147732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3.</a:t>
            </a:r>
            <a:r>
              <a:rPr lang="zh-CN" altLang="en-US" dirty="0"/>
              <a:t>双击桌面快捷图标（</a:t>
            </a:r>
            <a:r>
              <a:rPr lang="en-US" altLang="zh-CN" dirty="0"/>
              <a:t>Gryphon1.4.5.3</a:t>
            </a:r>
            <a:r>
              <a:rPr lang="zh-CN" altLang="en-US" dirty="0"/>
              <a:t>）、单击联机按钮（</a:t>
            </a:r>
            <a:r>
              <a:rPr lang="en-US" altLang="zh-CN" dirty="0"/>
              <a:t>connect</a:t>
            </a:r>
            <a:r>
              <a:rPr lang="zh-CN" altLang="en-US" dirty="0"/>
              <a:t>）</a:t>
            </a:r>
            <a:r>
              <a:rPr lang="en-US" altLang="zh-CN" dirty="0"/>
              <a:t>【</a:t>
            </a:r>
            <a:r>
              <a:rPr lang="zh-CN" altLang="en-US" dirty="0"/>
              <a:t>在跳出的</a:t>
            </a:r>
            <a:r>
              <a:rPr lang="en-US" altLang="zh-CN" dirty="0"/>
              <a:t>Homing  </a:t>
            </a:r>
            <a:r>
              <a:rPr lang="zh-CN" altLang="en-US" dirty="0"/>
              <a:t>窗口中点击 </a:t>
            </a:r>
            <a:r>
              <a:rPr lang="en-US" altLang="zh-CN" dirty="0"/>
              <a:t>OK】</a:t>
            </a:r>
            <a:r>
              <a:rPr lang="zh-CN" altLang="en-US" dirty="0"/>
              <a:t>并等待一小会让仪器完成初始化、单击</a:t>
            </a:r>
            <a:r>
              <a:rPr lang="en-US" altLang="zh-CN" dirty="0"/>
              <a:t>open</a:t>
            </a:r>
            <a:r>
              <a:rPr lang="zh-CN" altLang="en-US" dirty="0"/>
              <a:t>（调用现有流程）、选用相应的设置（如：</a:t>
            </a:r>
            <a:r>
              <a:rPr lang="en-US" altLang="zh-CN" dirty="0"/>
              <a:t>ZZL SD2 0.2+0.2+60 1</a:t>
            </a:r>
            <a:r>
              <a:rPr lang="en-US" altLang="zh-CN" baseline="30000" dirty="0"/>
              <a:t>st</a:t>
            </a:r>
            <a:r>
              <a:rPr lang="en-US" altLang="zh-CN" dirty="0"/>
              <a:t> drop</a:t>
            </a:r>
            <a:r>
              <a:rPr lang="zh-CN" altLang="en-US" dirty="0"/>
              <a:t>）、单击</a:t>
            </a:r>
            <a:r>
              <a:rPr lang="en-US" altLang="zh-CN" dirty="0"/>
              <a:t>open protocol</a:t>
            </a:r>
            <a:r>
              <a:rPr lang="zh-CN" altLang="en-US" dirty="0"/>
              <a:t>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28551" y="5201401"/>
            <a:ext cx="6283816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5.</a:t>
            </a:r>
            <a:r>
              <a:rPr lang="zh-CN" altLang="en-US" dirty="0"/>
              <a:t>将装有池液的</a:t>
            </a:r>
            <a:r>
              <a:rPr lang="en-US" altLang="zh-CN" dirty="0"/>
              <a:t>96</a:t>
            </a:r>
            <a:r>
              <a:rPr lang="zh-CN" altLang="en-US" dirty="0"/>
              <a:t>孔深孔板放置在</a:t>
            </a:r>
            <a:r>
              <a:rPr lang="en-US" altLang="zh-CN" dirty="0"/>
              <a:t>1</a:t>
            </a:r>
            <a:r>
              <a:rPr lang="zh-CN" altLang="en-US" dirty="0"/>
              <a:t>号位（注意放置到位），将用于结晶的</a:t>
            </a:r>
            <a:r>
              <a:rPr lang="en-US" altLang="zh-CN" dirty="0"/>
              <a:t>96</a:t>
            </a:r>
            <a:r>
              <a:rPr lang="zh-CN" altLang="en-US" dirty="0"/>
              <a:t>孔板放置</a:t>
            </a:r>
            <a:r>
              <a:rPr lang="en-US" altLang="zh-CN" dirty="0"/>
              <a:t>2</a:t>
            </a:r>
            <a:r>
              <a:rPr lang="zh-CN" altLang="en-US" dirty="0"/>
              <a:t>号位（</a:t>
            </a:r>
            <a:r>
              <a:rPr lang="zh-CN" altLang="en-US" dirty="0">
                <a:solidFill>
                  <a:srgbClr val="FF0000"/>
                </a:solidFill>
              </a:rPr>
              <a:t>做好标记</a:t>
            </a:r>
            <a:r>
              <a:rPr lang="zh-CN" altLang="en-US" dirty="0"/>
              <a:t>注意放置到位）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63559" y="5915281"/>
            <a:ext cx="5868300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6. </a:t>
            </a:r>
            <a:r>
              <a:rPr lang="zh-CN" altLang="en-US" dirty="0"/>
              <a:t>单击</a:t>
            </a:r>
            <a:r>
              <a:rPr lang="en-US" altLang="zh-CN" dirty="0"/>
              <a:t>Protocol</a:t>
            </a:r>
            <a:r>
              <a:rPr lang="zh-CN" altLang="en-US" dirty="0"/>
              <a:t>中的</a:t>
            </a:r>
            <a:r>
              <a:rPr lang="en-US" altLang="zh-CN" dirty="0"/>
              <a:t>Aspirate 60ul from tray 1</a:t>
            </a:r>
            <a:r>
              <a:rPr lang="zh-CN" altLang="en-US" dirty="0"/>
              <a:t>，在右手边跳出的窗口中更改 </a:t>
            </a:r>
            <a:r>
              <a:rPr lang="en-US" altLang="zh-CN" dirty="0"/>
              <a:t>Above Bottom (mm) </a:t>
            </a:r>
            <a:r>
              <a:rPr lang="zh-CN" altLang="en-US" dirty="0"/>
              <a:t>的相应值为</a:t>
            </a:r>
            <a:r>
              <a:rPr lang="en-US" altLang="zh-CN" dirty="0">
                <a:solidFill>
                  <a:srgbClr val="FF0000"/>
                </a:solidFill>
              </a:rPr>
              <a:t>X-7</a:t>
            </a:r>
            <a:r>
              <a:rPr lang="zh-CN" altLang="en-US" dirty="0"/>
              <a:t>， 此处</a:t>
            </a:r>
            <a:r>
              <a:rPr lang="en-US" altLang="zh-CN" dirty="0"/>
              <a:t>X</a:t>
            </a:r>
            <a:r>
              <a:rPr lang="zh-CN" altLang="en-US" dirty="0"/>
              <a:t>为上述步骤</a:t>
            </a:r>
            <a:r>
              <a:rPr lang="en-US" altLang="zh-CN" dirty="0"/>
              <a:t>1.</a:t>
            </a:r>
            <a:r>
              <a:rPr lang="zh-CN" altLang="en-US" dirty="0"/>
              <a:t>中的测量值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132993" y="2419834"/>
            <a:ext cx="4308438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8.</a:t>
            </a:r>
            <a:r>
              <a:rPr lang="zh-CN" altLang="en-US" dirty="0"/>
              <a:t>单击</a:t>
            </a:r>
            <a:r>
              <a:rPr lang="en-US" altLang="zh-CN" dirty="0"/>
              <a:t>GO</a:t>
            </a:r>
            <a:r>
              <a:rPr lang="zh-CN" altLang="en-US" dirty="0"/>
              <a:t>图标</a:t>
            </a:r>
            <a:r>
              <a:rPr lang="en-US" altLang="zh-CN" dirty="0"/>
              <a:t>—</a:t>
            </a:r>
            <a:r>
              <a:rPr lang="zh-CN" altLang="en-US" dirty="0"/>
              <a:t>单击</a:t>
            </a:r>
            <a:r>
              <a:rPr lang="en-US" altLang="zh-CN" dirty="0"/>
              <a:t>continue—</a:t>
            </a:r>
            <a:r>
              <a:rPr lang="zh-CN" altLang="en-US" dirty="0"/>
              <a:t>单击</a:t>
            </a:r>
            <a:r>
              <a:rPr lang="en-US" altLang="zh-CN" dirty="0"/>
              <a:t>OK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7025416" y="1167549"/>
            <a:ext cx="4308438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7.</a:t>
            </a:r>
            <a:r>
              <a:rPr lang="zh-CN" altLang="en-US" dirty="0"/>
              <a:t>单击</a:t>
            </a:r>
            <a:r>
              <a:rPr lang="en-US" altLang="zh-CN" dirty="0"/>
              <a:t>Exchange Solo Syringe</a:t>
            </a:r>
            <a:r>
              <a:rPr lang="zh-CN" altLang="en-US" dirty="0"/>
              <a:t>：将</a:t>
            </a:r>
            <a:r>
              <a:rPr lang="en-US" altLang="zh-CN" dirty="0"/>
              <a:t>LCP</a:t>
            </a:r>
            <a:r>
              <a:rPr lang="zh-CN" altLang="en-US" dirty="0"/>
              <a:t>针放入仪器中（小心并注意操作），并确定好位置。单击</a:t>
            </a:r>
            <a:r>
              <a:rPr lang="en-US" altLang="zh-CN" dirty="0"/>
              <a:t>finish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7025416" y="3145744"/>
            <a:ext cx="4817396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9.</a:t>
            </a:r>
            <a:r>
              <a:rPr lang="zh-CN" altLang="en-US" dirty="0"/>
              <a:t>待程序运行完</a:t>
            </a:r>
            <a:r>
              <a:rPr lang="en-US" altLang="zh-CN" dirty="0"/>
              <a:t>Aspirate 60ul from tray 1</a:t>
            </a:r>
            <a:r>
              <a:rPr lang="zh-CN" altLang="en-US" dirty="0"/>
              <a:t>（即第一步）后，即可移走</a:t>
            </a:r>
            <a:r>
              <a:rPr lang="en-US" altLang="zh-CN" dirty="0"/>
              <a:t>96</a:t>
            </a:r>
            <a:r>
              <a:rPr lang="zh-CN" altLang="en-US" dirty="0"/>
              <a:t>孔深孔板，并密封好。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870996" y="4443956"/>
            <a:ext cx="5321003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10.</a:t>
            </a:r>
            <a:r>
              <a:rPr lang="zh-CN" altLang="en-US" dirty="0"/>
              <a:t>待程序运行至</a:t>
            </a:r>
            <a:r>
              <a:rPr lang="en-US" altLang="zh-CN" dirty="0"/>
              <a:t>Wash</a:t>
            </a:r>
            <a:r>
              <a:rPr lang="zh-CN" altLang="en-US" dirty="0"/>
              <a:t>阶段，取出</a:t>
            </a:r>
            <a:r>
              <a:rPr lang="en-US" altLang="zh-CN" dirty="0"/>
              <a:t>2</a:t>
            </a:r>
            <a:r>
              <a:rPr lang="zh-CN" altLang="en-US" dirty="0"/>
              <a:t>号位的结晶板，</a:t>
            </a:r>
            <a:r>
              <a:rPr lang="zh-CN" altLang="en-US" i="1" dirty="0"/>
              <a:t>并用临时封膜暂时封</a:t>
            </a:r>
            <a:r>
              <a:rPr lang="zh-CN" altLang="en-US" i="1" dirty="0" smtClean="0"/>
              <a:t>上，</a:t>
            </a:r>
            <a:r>
              <a:rPr lang="zh-CN" altLang="en-US" dirty="0" smtClean="0"/>
              <a:t>并取下</a:t>
            </a:r>
            <a:r>
              <a:rPr lang="en-US" altLang="zh-CN" dirty="0" smtClean="0"/>
              <a:t>LCP</a:t>
            </a:r>
            <a:r>
              <a:rPr lang="zh-CN" altLang="en-US" dirty="0" smtClean="0"/>
              <a:t>针。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963272" y="5906268"/>
            <a:ext cx="5321002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11.</a:t>
            </a:r>
            <a:r>
              <a:rPr lang="zh-CN" altLang="en-US" dirty="0"/>
              <a:t>待清洗结束后，点击</a:t>
            </a:r>
            <a:r>
              <a:rPr lang="en-US" altLang="zh-CN" dirty="0"/>
              <a:t>OK</a:t>
            </a:r>
            <a:r>
              <a:rPr lang="zh-CN" altLang="en-US" dirty="0"/>
              <a:t>，第一坐滴孔</a:t>
            </a:r>
            <a:r>
              <a:rPr lang="en-US" altLang="zh-CN" dirty="0"/>
              <a:t>setup</a:t>
            </a:r>
            <a:r>
              <a:rPr lang="zh-CN" altLang="en-US" dirty="0"/>
              <a:t>结束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645997" y="663522"/>
            <a:ext cx="2743200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二、第一坐滴的实验过程</a:t>
            </a:r>
          </a:p>
        </p:txBody>
      </p:sp>
    </p:spTree>
    <p:extLst>
      <p:ext uri="{BB962C8B-B14F-4D97-AF65-F5344CB8AC3E}">
        <p14:creationId xmlns:p14="http://schemas.microsoft.com/office/powerpoint/2010/main" val="2998449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92161" y="2821767"/>
            <a:ext cx="4744123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14.</a:t>
            </a:r>
            <a:r>
              <a:rPr lang="zh-CN" altLang="en-US" b="1" dirty="0">
                <a:solidFill>
                  <a:srgbClr val="FF0000"/>
                </a:solidFill>
              </a:rPr>
              <a:t>移去</a:t>
            </a:r>
            <a:r>
              <a:rPr lang="en-US" altLang="zh-CN" b="1" dirty="0">
                <a:solidFill>
                  <a:srgbClr val="FF0000"/>
                </a:solidFill>
              </a:rPr>
              <a:t>96</a:t>
            </a:r>
            <a:r>
              <a:rPr lang="zh-CN" altLang="en-US" b="1" dirty="0">
                <a:solidFill>
                  <a:srgbClr val="FF0000"/>
                </a:solidFill>
              </a:rPr>
              <a:t>孔结晶板覆盖的临时密封膜，并将此板放置</a:t>
            </a:r>
            <a:r>
              <a:rPr lang="en-US" altLang="zh-CN" b="1" dirty="0">
                <a:solidFill>
                  <a:srgbClr val="FF0000"/>
                </a:solidFill>
              </a:rPr>
              <a:t>2</a:t>
            </a:r>
            <a:r>
              <a:rPr lang="zh-CN" altLang="en-US" b="1" dirty="0">
                <a:solidFill>
                  <a:srgbClr val="FF0000"/>
                </a:solidFill>
              </a:rPr>
              <a:t>号位。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76129" y="479826"/>
            <a:ext cx="2807746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四、关机及结束实验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92161" y="3651614"/>
            <a:ext cx="4308438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15</a:t>
            </a:r>
            <a:r>
              <a:rPr lang="zh-CN" altLang="en-US" dirty="0"/>
              <a:t>单击</a:t>
            </a:r>
            <a:r>
              <a:rPr lang="en-US" altLang="zh-CN" dirty="0"/>
              <a:t>GO</a:t>
            </a:r>
            <a:r>
              <a:rPr lang="zh-CN" altLang="en-US" dirty="0"/>
              <a:t>图标</a:t>
            </a:r>
            <a:r>
              <a:rPr lang="en-US" altLang="zh-CN" dirty="0"/>
              <a:t>—</a:t>
            </a:r>
            <a:r>
              <a:rPr lang="zh-CN" altLang="en-US" dirty="0"/>
              <a:t>单击</a:t>
            </a:r>
            <a:r>
              <a:rPr lang="en-US" altLang="zh-CN" dirty="0"/>
              <a:t>continue—</a:t>
            </a:r>
            <a:r>
              <a:rPr lang="zh-CN" altLang="en-US" dirty="0"/>
              <a:t>单击</a:t>
            </a:r>
            <a:r>
              <a:rPr lang="en-US" altLang="zh-CN" dirty="0"/>
              <a:t>OK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46936" y="4230174"/>
            <a:ext cx="5321003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16.</a:t>
            </a:r>
            <a:r>
              <a:rPr lang="zh-CN" altLang="en-US" dirty="0"/>
              <a:t>待程序运行至</a:t>
            </a:r>
            <a:r>
              <a:rPr lang="en-US" altLang="zh-CN" dirty="0"/>
              <a:t>Wash</a:t>
            </a:r>
            <a:r>
              <a:rPr lang="zh-CN" altLang="en-US" dirty="0"/>
              <a:t>阶段，取出</a:t>
            </a:r>
            <a:r>
              <a:rPr lang="en-US" altLang="zh-CN" dirty="0"/>
              <a:t>2</a:t>
            </a:r>
            <a:r>
              <a:rPr lang="zh-CN" altLang="en-US" dirty="0"/>
              <a:t>号位的结晶板，并用</a:t>
            </a:r>
            <a:r>
              <a:rPr lang="zh-CN" altLang="en-US" dirty="0">
                <a:solidFill>
                  <a:srgbClr val="FF0000"/>
                </a:solidFill>
              </a:rPr>
              <a:t>专用封膜封</a:t>
            </a:r>
            <a:r>
              <a:rPr lang="zh-CN" altLang="en-US" dirty="0" smtClean="0"/>
              <a:t>上，并</a:t>
            </a:r>
            <a:r>
              <a:rPr lang="zh-CN" altLang="en-US" dirty="0"/>
              <a:t>取下</a:t>
            </a:r>
            <a:r>
              <a:rPr lang="en-US" altLang="zh-CN" dirty="0"/>
              <a:t>LCP</a:t>
            </a:r>
            <a:r>
              <a:rPr lang="zh-CN" altLang="en-US" dirty="0"/>
              <a:t>针。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95836" y="5181900"/>
            <a:ext cx="5321002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17.</a:t>
            </a:r>
            <a:r>
              <a:rPr lang="zh-CN" altLang="en-US" dirty="0"/>
              <a:t>待清洗结束后，点击</a:t>
            </a:r>
            <a:r>
              <a:rPr lang="en-US" altLang="zh-CN" dirty="0"/>
              <a:t>OK</a:t>
            </a:r>
            <a:r>
              <a:rPr lang="zh-CN" altLang="en-US" dirty="0"/>
              <a:t>，第二坐滴孔</a:t>
            </a:r>
            <a:r>
              <a:rPr lang="en-US" altLang="zh-CN" dirty="0"/>
              <a:t>setup</a:t>
            </a:r>
            <a:r>
              <a:rPr lang="zh-CN" altLang="en-US" dirty="0"/>
              <a:t>结束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95836" y="514003"/>
            <a:ext cx="5199442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12.</a:t>
            </a:r>
            <a:r>
              <a:rPr lang="zh-CN" altLang="en-US" dirty="0"/>
              <a:t>单击</a:t>
            </a:r>
            <a:r>
              <a:rPr lang="en-US" altLang="zh-CN" dirty="0"/>
              <a:t>Exchange Solo Syringe</a:t>
            </a:r>
            <a:r>
              <a:rPr lang="zh-CN" altLang="en-US" dirty="0"/>
              <a:t>：将载有第二坐滴样品的</a:t>
            </a:r>
            <a:r>
              <a:rPr lang="en-US" altLang="zh-CN" dirty="0"/>
              <a:t>LCP</a:t>
            </a:r>
            <a:r>
              <a:rPr lang="zh-CN" altLang="en-US" dirty="0"/>
              <a:t>针放入仪器中（小心并注意操作），并确定好</a:t>
            </a:r>
            <a:r>
              <a:rPr lang="zh-CN" altLang="en-US" dirty="0" smtClean="0"/>
              <a:t>位置，单击</a:t>
            </a:r>
            <a:r>
              <a:rPr lang="en-US" altLang="zh-CN" dirty="0" smtClean="0"/>
              <a:t>finish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398032" y="1714921"/>
            <a:ext cx="4932382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13.</a:t>
            </a:r>
            <a:r>
              <a:rPr lang="zh-CN" altLang="en-US" dirty="0"/>
              <a:t>单击</a:t>
            </a:r>
            <a:r>
              <a:rPr lang="en-US" altLang="zh-CN" dirty="0"/>
              <a:t>open</a:t>
            </a:r>
            <a:r>
              <a:rPr lang="zh-CN" altLang="en-US" dirty="0"/>
              <a:t>（调用现有流程）选用相应的设置（如：</a:t>
            </a:r>
            <a:r>
              <a:rPr lang="en-US" altLang="zh-CN" dirty="0"/>
              <a:t>ZZL SD2 0.2+0.2+60 </a:t>
            </a:r>
            <a:r>
              <a:rPr lang="en-US" altLang="zh-CN" dirty="0">
                <a:solidFill>
                  <a:srgbClr val="FF0000"/>
                </a:solidFill>
              </a:rPr>
              <a:t>2nd</a:t>
            </a:r>
            <a:r>
              <a:rPr lang="en-US" altLang="zh-CN" dirty="0"/>
              <a:t> drop</a:t>
            </a:r>
            <a:r>
              <a:rPr lang="zh-CN" altLang="en-US" dirty="0"/>
              <a:t>）、单击</a:t>
            </a:r>
            <a:r>
              <a:rPr lang="zh-CN" altLang="en-US" dirty="0" smtClean="0"/>
              <a:t>单击</a:t>
            </a:r>
            <a:r>
              <a:rPr lang="en-US" altLang="zh-CN" dirty="0"/>
              <a:t>ok</a:t>
            </a:r>
            <a:r>
              <a:rPr lang="zh-CN" altLang="en-US" dirty="0" smtClean="0"/>
              <a:t>、</a:t>
            </a:r>
            <a:r>
              <a:rPr lang="zh-CN" altLang="en-US" dirty="0"/>
              <a:t>单击</a:t>
            </a:r>
            <a:r>
              <a:rPr lang="en-US" altLang="zh-CN" dirty="0"/>
              <a:t>open protocol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537883" y="77318"/>
            <a:ext cx="3205779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三、第二坐滴的实验过程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DE961497-B6B2-448A-9D4A-D1EFB87CE689}"/>
              </a:ext>
            </a:extLst>
          </p:cNvPr>
          <p:cNvSpPr txBox="1"/>
          <p:nvPr/>
        </p:nvSpPr>
        <p:spPr>
          <a:xfrm>
            <a:off x="6743815" y="1253256"/>
            <a:ext cx="409776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18.</a:t>
            </a:r>
            <a:r>
              <a:rPr lang="zh-CN" altLang="en-US" dirty="0"/>
              <a:t>单击</a:t>
            </a:r>
            <a:r>
              <a:rPr lang="en-US" altLang="zh-CN" dirty="0"/>
              <a:t>disconnect</a:t>
            </a:r>
            <a:r>
              <a:rPr lang="zh-CN" altLang="en-US" dirty="0"/>
              <a:t>、关闭</a:t>
            </a:r>
            <a:r>
              <a:rPr lang="en-US" altLang="zh-CN" dirty="0"/>
              <a:t>Gryphon</a:t>
            </a:r>
            <a:r>
              <a:rPr lang="zh-CN" altLang="en-US" dirty="0"/>
              <a:t>窗口、</a:t>
            </a:r>
            <a:r>
              <a:rPr lang="zh-CN" altLang="en-US" b="1" dirty="0">
                <a:solidFill>
                  <a:srgbClr val="FF0000"/>
                </a:solidFill>
              </a:rPr>
              <a:t>电脑</a:t>
            </a:r>
            <a:r>
              <a:rPr lang="en-US" altLang="zh-CN" b="1" dirty="0">
                <a:solidFill>
                  <a:srgbClr val="FF0000"/>
                </a:solidFill>
              </a:rPr>
              <a:t>shutdown</a:t>
            </a:r>
            <a:r>
              <a:rPr lang="zh-CN" altLang="en-US" dirty="0"/>
              <a:t>、</a:t>
            </a:r>
            <a:r>
              <a:rPr lang="zh-CN" altLang="en-US" b="1" dirty="0">
                <a:solidFill>
                  <a:srgbClr val="FF0000"/>
                </a:solidFill>
              </a:rPr>
              <a:t>关闭</a:t>
            </a:r>
            <a:r>
              <a:rPr lang="en-US" altLang="zh-CN" b="1" dirty="0">
                <a:solidFill>
                  <a:srgbClr val="FF0000"/>
                </a:solidFill>
              </a:rPr>
              <a:t>Gryphon</a:t>
            </a:r>
            <a:r>
              <a:rPr lang="zh-CN" altLang="en-US" b="1" dirty="0">
                <a:solidFill>
                  <a:srgbClr val="FF0000"/>
                </a:solidFill>
              </a:rPr>
              <a:t>电源</a:t>
            </a:r>
            <a:r>
              <a:rPr lang="zh-CN" altLang="en-US" dirty="0"/>
              <a:t>、关闭清洗泵电源、关闭加湿器电源。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65FB2062-5F5E-4690-B5BC-1712DDD958BB}"/>
              </a:ext>
            </a:extLst>
          </p:cNvPr>
          <p:cNvSpPr txBox="1"/>
          <p:nvPr/>
        </p:nvSpPr>
        <p:spPr>
          <a:xfrm>
            <a:off x="6743815" y="2710032"/>
            <a:ext cx="379230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19.</a:t>
            </a:r>
            <a:r>
              <a:rPr lang="zh-CN" altLang="en-US" dirty="0"/>
              <a:t>实验结束后倾倒用过的清洗液、收拾台面。将物品归位</a:t>
            </a:r>
            <a:r>
              <a:rPr lang="zh-CN" altLang="en-US" dirty="0" smtClean="0"/>
              <a:t>。清洗</a:t>
            </a:r>
            <a:r>
              <a:rPr lang="en-US" altLang="zh-CN" dirty="0" smtClean="0"/>
              <a:t>LCP</a:t>
            </a:r>
            <a:r>
              <a:rPr lang="zh-CN" altLang="en-US" dirty="0" smtClean="0"/>
              <a:t>针，</a:t>
            </a:r>
            <a:endParaRPr lang="en-US" altLang="zh-CN" dirty="0"/>
          </a:p>
          <a:p>
            <a:r>
              <a:rPr lang="zh-CN" altLang="en-US" dirty="0" smtClean="0"/>
              <a:t>将</a:t>
            </a:r>
            <a:r>
              <a:rPr lang="en-US" altLang="zh-CN" dirty="0" smtClean="0"/>
              <a:t>LCP</a:t>
            </a:r>
            <a:r>
              <a:rPr lang="zh-CN" altLang="en-US" dirty="0" smtClean="0"/>
              <a:t>针交回。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6650248" y="3999342"/>
            <a:ext cx="42849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20.</a:t>
            </a:r>
            <a:r>
              <a:rPr lang="zh-CN" altLang="en-US" b="1" dirty="0" smtClean="0">
                <a:solidFill>
                  <a:srgbClr val="FF0000"/>
                </a:solidFill>
              </a:rPr>
              <a:t>填写实验记录本， 内容含：日期；使用人；样品个数；</a:t>
            </a:r>
            <a:r>
              <a:rPr lang="en-US" altLang="zh-CN" b="1" dirty="0" smtClean="0">
                <a:solidFill>
                  <a:srgbClr val="FF0000"/>
                </a:solidFill>
              </a:rPr>
              <a:t>LCP</a:t>
            </a:r>
            <a:r>
              <a:rPr lang="zh-CN" altLang="en-US" b="1" dirty="0" smtClean="0">
                <a:solidFill>
                  <a:srgbClr val="FF0000"/>
                </a:solidFill>
              </a:rPr>
              <a:t>针使用后状态（如针头有无明显缩短等），有无清洗；仪器状态描述（如是否正常，是否关机）及实验效果描述（如有无观察到样品点位异常及样品与结晶液有分离现象等）。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94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91838" y="120365"/>
            <a:ext cx="6336256" cy="40011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结晶自动移液工作站操作流程</a:t>
            </a:r>
            <a:r>
              <a:rPr lang="en-US" altLang="zh-CN" sz="2000" b="1" dirty="0"/>
              <a:t>-</a:t>
            </a:r>
            <a:r>
              <a:rPr lang="zh-CN" altLang="en-US" sz="2000" b="1" dirty="0"/>
              <a:t>（</a:t>
            </a:r>
            <a:r>
              <a:rPr lang="en-US" altLang="zh-CN" sz="2000" b="1" dirty="0"/>
              <a:t>3</a:t>
            </a:r>
            <a:r>
              <a:rPr lang="zh-CN" altLang="en-US" sz="2000" b="1" dirty="0"/>
              <a:t>样品）坐滴板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4656" y="335872"/>
            <a:ext cx="1936377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一、准备工作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51453" y="2333962"/>
            <a:ext cx="5817202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2.</a:t>
            </a:r>
            <a:r>
              <a:rPr lang="zh-CN" altLang="en-US" dirty="0"/>
              <a:t>依次打开电脑电源开关、刷开仪器（输入密码）、打开</a:t>
            </a:r>
            <a:r>
              <a:rPr lang="en-US" altLang="zh-CN" dirty="0"/>
              <a:t>Gryphon</a:t>
            </a:r>
            <a:r>
              <a:rPr lang="zh-CN" altLang="en-US" dirty="0"/>
              <a:t>主机电源开关、清洗泵电源开关，加湿器开关。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63559" y="5915281"/>
            <a:ext cx="5868300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6. </a:t>
            </a:r>
            <a:r>
              <a:rPr lang="zh-CN" altLang="en-US" dirty="0"/>
              <a:t>单击</a:t>
            </a:r>
            <a:r>
              <a:rPr lang="en-US" altLang="zh-CN" dirty="0"/>
              <a:t>Protocol</a:t>
            </a:r>
            <a:r>
              <a:rPr lang="zh-CN" altLang="en-US" dirty="0"/>
              <a:t>中的</a:t>
            </a:r>
            <a:r>
              <a:rPr lang="en-US" altLang="zh-CN" dirty="0"/>
              <a:t>Aspirate 60ul from tray 1</a:t>
            </a:r>
            <a:r>
              <a:rPr lang="zh-CN" altLang="en-US" dirty="0"/>
              <a:t>，在右手边跳出的窗口中更改 </a:t>
            </a:r>
            <a:r>
              <a:rPr lang="en-US" altLang="zh-CN" dirty="0"/>
              <a:t>Above Bottom (mm) </a:t>
            </a:r>
            <a:r>
              <a:rPr lang="zh-CN" altLang="en-US" dirty="0"/>
              <a:t>的相应值为</a:t>
            </a:r>
            <a:r>
              <a:rPr lang="en-US" altLang="zh-CN" dirty="0"/>
              <a:t>X-7</a:t>
            </a:r>
            <a:r>
              <a:rPr lang="zh-CN" altLang="en-US" dirty="0"/>
              <a:t>， 此处</a:t>
            </a:r>
            <a:r>
              <a:rPr lang="en-US" altLang="zh-CN" dirty="0"/>
              <a:t>X</a:t>
            </a:r>
            <a:r>
              <a:rPr lang="zh-CN" altLang="en-US" dirty="0"/>
              <a:t>为上述步骤</a:t>
            </a:r>
            <a:r>
              <a:rPr lang="en-US" altLang="zh-CN" dirty="0"/>
              <a:t>1.</a:t>
            </a:r>
            <a:r>
              <a:rPr lang="zh-CN" altLang="en-US" dirty="0"/>
              <a:t>中的测量值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068446" y="2397818"/>
            <a:ext cx="4308438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8.</a:t>
            </a:r>
            <a:r>
              <a:rPr lang="zh-CN" altLang="en-US" dirty="0"/>
              <a:t>单击</a:t>
            </a:r>
            <a:r>
              <a:rPr lang="en-US" altLang="zh-CN" dirty="0"/>
              <a:t>GO</a:t>
            </a:r>
            <a:r>
              <a:rPr lang="zh-CN" altLang="en-US" dirty="0"/>
              <a:t>图标</a:t>
            </a:r>
            <a:r>
              <a:rPr lang="en-US" altLang="zh-CN" dirty="0"/>
              <a:t>—</a:t>
            </a:r>
            <a:r>
              <a:rPr lang="zh-CN" altLang="en-US" dirty="0"/>
              <a:t>单击</a:t>
            </a:r>
            <a:r>
              <a:rPr lang="en-US" altLang="zh-CN" dirty="0"/>
              <a:t>continue—</a:t>
            </a:r>
            <a:r>
              <a:rPr lang="zh-CN" altLang="en-US" dirty="0"/>
              <a:t>单击</a:t>
            </a:r>
            <a:r>
              <a:rPr lang="en-US" altLang="zh-CN" dirty="0"/>
              <a:t>OK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7025416" y="1167549"/>
            <a:ext cx="4308438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7.</a:t>
            </a:r>
            <a:r>
              <a:rPr lang="zh-CN" altLang="en-US" dirty="0"/>
              <a:t>单击</a:t>
            </a:r>
            <a:r>
              <a:rPr lang="en-US" altLang="zh-CN" dirty="0"/>
              <a:t>Exchange Solo Syringe</a:t>
            </a:r>
            <a:r>
              <a:rPr lang="zh-CN" altLang="en-US" dirty="0"/>
              <a:t>：将</a:t>
            </a:r>
            <a:r>
              <a:rPr lang="en-US" altLang="zh-CN" dirty="0"/>
              <a:t>LCP</a:t>
            </a:r>
            <a:r>
              <a:rPr lang="zh-CN" altLang="en-US" dirty="0"/>
              <a:t>针放入仪器中（小心并注意操作），并确定好位置。单击</a:t>
            </a:r>
            <a:r>
              <a:rPr lang="en-US" altLang="zh-CN" dirty="0"/>
              <a:t>OK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7063068" y="3074090"/>
            <a:ext cx="4233134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9.</a:t>
            </a:r>
            <a:r>
              <a:rPr lang="zh-CN" altLang="en-US" dirty="0"/>
              <a:t>待程序运行完</a:t>
            </a:r>
            <a:r>
              <a:rPr lang="en-US" altLang="zh-CN" dirty="0"/>
              <a:t>Aspirate 60ul from tray 1</a:t>
            </a:r>
            <a:r>
              <a:rPr lang="zh-CN" altLang="en-US" dirty="0"/>
              <a:t>（即第一步）后，即可移走</a:t>
            </a:r>
            <a:r>
              <a:rPr lang="en-US" altLang="zh-CN" dirty="0"/>
              <a:t>96</a:t>
            </a:r>
            <a:r>
              <a:rPr lang="zh-CN" altLang="en-US" dirty="0"/>
              <a:t>孔深孔板，并密封好。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870997" y="4593780"/>
            <a:ext cx="5321003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10.</a:t>
            </a:r>
            <a:r>
              <a:rPr lang="zh-CN" altLang="en-US" dirty="0"/>
              <a:t>待程序运行至</a:t>
            </a:r>
            <a:r>
              <a:rPr lang="en-US" altLang="zh-CN" dirty="0"/>
              <a:t>Wash</a:t>
            </a:r>
            <a:r>
              <a:rPr lang="zh-CN" altLang="en-US" dirty="0"/>
              <a:t>阶段，取出</a:t>
            </a:r>
            <a:r>
              <a:rPr lang="en-US" altLang="zh-CN" dirty="0"/>
              <a:t>2</a:t>
            </a:r>
            <a:r>
              <a:rPr lang="zh-CN" altLang="en-US" dirty="0"/>
              <a:t>号位的结晶板，</a:t>
            </a:r>
            <a:r>
              <a:rPr lang="zh-CN" altLang="en-US" i="1" dirty="0"/>
              <a:t>并用临时封膜暂时封</a:t>
            </a:r>
            <a:r>
              <a:rPr lang="zh-CN" altLang="en-US" i="1" dirty="0" smtClean="0"/>
              <a:t>上</a:t>
            </a:r>
            <a:r>
              <a:rPr lang="zh-CN" altLang="en-US" dirty="0" smtClean="0"/>
              <a:t>，并</a:t>
            </a:r>
            <a:r>
              <a:rPr lang="zh-CN" altLang="en-US" dirty="0"/>
              <a:t>取下</a:t>
            </a:r>
            <a:r>
              <a:rPr lang="en-US" altLang="zh-CN" dirty="0"/>
              <a:t>LCP</a:t>
            </a:r>
            <a:r>
              <a:rPr lang="zh-CN" altLang="en-US" dirty="0" smtClean="0"/>
              <a:t>针。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745046" y="5974971"/>
            <a:ext cx="5321002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11.</a:t>
            </a:r>
            <a:r>
              <a:rPr lang="zh-CN" altLang="en-US" dirty="0"/>
              <a:t>待清洗结束后，点击</a:t>
            </a:r>
            <a:r>
              <a:rPr lang="en-US" altLang="zh-CN" dirty="0"/>
              <a:t>OK</a:t>
            </a:r>
            <a:r>
              <a:rPr lang="zh-CN" altLang="en-US" dirty="0"/>
              <a:t>，第一坐滴孔</a:t>
            </a:r>
            <a:r>
              <a:rPr lang="en-US" altLang="zh-CN" dirty="0"/>
              <a:t>setup</a:t>
            </a:r>
            <a:r>
              <a:rPr lang="zh-CN" altLang="en-US" dirty="0"/>
              <a:t>结束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645997" y="663522"/>
            <a:ext cx="2743200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二、第一坐滴的实验过程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3F1D53F9-D10E-4B6A-9828-AEED19867247}"/>
              </a:ext>
            </a:extLst>
          </p:cNvPr>
          <p:cNvSpPr txBox="1"/>
          <p:nvPr/>
        </p:nvSpPr>
        <p:spPr>
          <a:xfrm>
            <a:off x="251453" y="4690279"/>
            <a:ext cx="4578596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4.</a:t>
            </a:r>
            <a:r>
              <a:rPr lang="zh-CN" altLang="en-US" b="1" dirty="0"/>
              <a:t>移去</a:t>
            </a:r>
            <a:r>
              <a:rPr lang="en-US" altLang="zh-CN" b="1" dirty="0"/>
              <a:t>96</a:t>
            </a:r>
            <a:r>
              <a:rPr lang="zh-CN" altLang="en-US" b="1" dirty="0"/>
              <a:t>孔</a:t>
            </a:r>
            <a:r>
              <a:rPr lang="zh-CN" altLang="en-US" sz="2000" b="1" dirty="0">
                <a:solidFill>
                  <a:srgbClr val="FF0000"/>
                </a:solidFill>
              </a:rPr>
              <a:t>深孔板</a:t>
            </a:r>
            <a:r>
              <a:rPr lang="zh-CN" altLang="en-US" b="1" dirty="0"/>
              <a:t>与</a:t>
            </a:r>
            <a:r>
              <a:rPr lang="zh-CN" altLang="en-US" sz="2000" b="1" dirty="0">
                <a:solidFill>
                  <a:srgbClr val="FF0000"/>
                </a:solidFill>
              </a:rPr>
              <a:t>结晶板</a:t>
            </a:r>
            <a:r>
              <a:rPr lang="zh-CN" altLang="en-US" b="1" dirty="0"/>
              <a:t>表面的</a:t>
            </a:r>
            <a:r>
              <a:rPr lang="zh-CN" altLang="en-US" sz="2000" b="1" dirty="0">
                <a:solidFill>
                  <a:srgbClr val="FF0000"/>
                </a:solidFill>
              </a:rPr>
              <a:t>覆盖物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0C2977B7-7926-481D-BB83-99238504E9D6}"/>
              </a:ext>
            </a:extLst>
          </p:cNvPr>
          <p:cNvSpPr txBox="1"/>
          <p:nvPr/>
        </p:nvSpPr>
        <p:spPr>
          <a:xfrm>
            <a:off x="278797" y="3046515"/>
            <a:ext cx="6333570" cy="147732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3.</a:t>
            </a:r>
            <a:r>
              <a:rPr lang="zh-CN" altLang="en-US" dirty="0"/>
              <a:t>双击桌面快捷图标（</a:t>
            </a:r>
            <a:r>
              <a:rPr lang="en-US" altLang="zh-CN" dirty="0"/>
              <a:t>Gryphon1.4.5.3</a:t>
            </a:r>
            <a:r>
              <a:rPr lang="zh-CN" altLang="en-US" dirty="0"/>
              <a:t>）、单击联机按钮（</a:t>
            </a:r>
            <a:r>
              <a:rPr lang="en-US" altLang="zh-CN" dirty="0"/>
              <a:t>connect</a:t>
            </a:r>
            <a:r>
              <a:rPr lang="zh-CN" altLang="en-US" dirty="0"/>
              <a:t>）</a:t>
            </a:r>
            <a:r>
              <a:rPr lang="en-US" altLang="zh-CN" dirty="0"/>
              <a:t>【</a:t>
            </a:r>
            <a:r>
              <a:rPr lang="zh-CN" altLang="en-US" dirty="0"/>
              <a:t>在跳出的</a:t>
            </a:r>
            <a:r>
              <a:rPr lang="en-US" altLang="zh-CN" dirty="0"/>
              <a:t>Homing  </a:t>
            </a:r>
            <a:r>
              <a:rPr lang="zh-CN" altLang="en-US" dirty="0"/>
              <a:t>窗口中点击 </a:t>
            </a:r>
            <a:r>
              <a:rPr lang="en-US" altLang="zh-CN" dirty="0"/>
              <a:t>OK】</a:t>
            </a:r>
            <a:r>
              <a:rPr lang="zh-CN" altLang="en-US" dirty="0"/>
              <a:t>并等待一小会让仪器完成初始化、单击</a:t>
            </a:r>
            <a:r>
              <a:rPr lang="en-US" altLang="zh-CN" dirty="0"/>
              <a:t>open</a:t>
            </a:r>
            <a:r>
              <a:rPr lang="zh-CN" altLang="en-US" dirty="0"/>
              <a:t>（调用现有流程）、选用相应的设置（如：</a:t>
            </a:r>
            <a:r>
              <a:rPr lang="en-US" altLang="zh-CN" dirty="0"/>
              <a:t>ZZL_ARI96-3 WELL</a:t>
            </a:r>
            <a:r>
              <a:rPr lang="en-US" altLang="zh-CN" dirty="0">
                <a:solidFill>
                  <a:srgbClr val="FF0000"/>
                </a:solidFill>
              </a:rPr>
              <a:t>1</a:t>
            </a:r>
            <a:r>
              <a:rPr lang="en-US" altLang="zh-CN" dirty="0"/>
              <a:t> 0.25+0.25 standard </a:t>
            </a:r>
            <a:r>
              <a:rPr lang="en-US" altLang="zh-CN" dirty="0">
                <a:solidFill>
                  <a:srgbClr val="FF0000"/>
                </a:solidFill>
              </a:rPr>
              <a:t>1</a:t>
            </a:r>
            <a:r>
              <a:rPr lang="en-US" altLang="zh-CN" dirty="0"/>
              <a:t> drop</a:t>
            </a:r>
            <a:r>
              <a:rPr lang="zh-CN" altLang="en-US" dirty="0"/>
              <a:t>）、单击</a:t>
            </a:r>
            <a:r>
              <a:rPr lang="en-US" altLang="zh-CN" dirty="0"/>
              <a:t>open protocol</a:t>
            </a:r>
            <a:r>
              <a:rPr lang="zh-CN" altLang="en-US" dirty="0"/>
              <a:t>。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47563588-664B-46E9-BA6E-43CAF8AE7ED4}"/>
              </a:ext>
            </a:extLst>
          </p:cNvPr>
          <p:cNvSpPr txBox="1"/>
          <p:nvPr/>
        </p:nvSpPr>
        <p:spPr>
          <a:xfrm>
            <a:off x="328551" y="5201401"/>
            <a:ext cx="6283816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5.</a:t>
            </a:r>
            <a:r>
              <a:rPr lang="zh-CN" altLang="en-US" dirty="0"/>
              <a:t>将装有池液的</a:t>
            </a:r>
            <a:r>
              <a:rPr lang="en-US" altLang="zh-CN" dirty="0"/>
              <a:t>96</a:t>
            </a:r>
            <a:r>
              <a:rPr lang="zh-CN" altLang="en-US" dirty="0"/>
              <a:t>孔深孔板放置在</a:t>
            </a:r>
            <a:r>
              <a:rPr lang="en-US" altLang="zh-CN" dirty="0"/>
              <a:t>1</a:t>
            </a:r>
            <a:r>
              <a:rPr lang="zh-CN" altLang="en-US" dirty="0"/>
              <a:t>号位（注意放置到位），将用于结晶的</a:t>
            </a:r>
            <a:r>
              <a:rPr lang="en-US" altLang="zh-CN" dirty="0"/>
              <a:t>96</a:t>
            </a:r>
            <a:r>
              <a:rPr lang="zh-CN" altLang="en-US" dirty="0"/>
              <a:t>孔板放置</a:t>
            </a:r>
            <a:r>
              <a:rPr lang="en-US" altLang="zh-CN" dirty="0"/>
              <a:t>2</a:t>
            </a:r>
            <a:r>
              <a:rPr lang="zh-CN" altLang="en-US" dirty="0"/>
              <a:t>号位（</a:t>
            </a:r>
            <a:r>
              <a:rPr lang="zh-CN" altLang="en-US" dirty="0">
                <a:solidFill>
                  <a:srgbClr val="FF0000"/>
                </a:solidFill>
              </a:rPr>
              <a:t>做好标记</a:t>
            </a:r>
            <a:r>
              <a:rPr lang="zh-CN" altLang="en-US" dirty="0"/>
              <a:t>注意放置到位）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51453" y="796749"/>
            <a:ext cx="6619543" cy="147732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1. </a:t>
            </a:r>
            <a:r>
              <a:rPr lang="zh-CN" altLang="en-US" dirty="0"/>
              <a:t>检查清洗桶中的存水量是否足够（要求注满</a:t>
            </a:r>
            <a:r>
              <a:rPr lang="zh-CN" altLang="en-US" dirty="0" smtClean="0"/>
              <a:t>），准备好</a:t>
            </a:r>
            <a:r>
              <a:rPr lang="zh-CN" altLang="en-US" dirty="0"/>
              <a:t>蛋白样品</a:t>
            </a:r>
            <a:r>
              <a:rPr lang="en-US" altLang="zh-CN" dirty="0"/>
              <a:t>-</a:t>
            </a:r>
            <a:r>
              <a:rPr lang="zh-CN" altLang="en-US" dirty="0"/>
              <a:t>清洗干净后</a:t>
            </a:r>
            <a:r>
              <a:rPr lang="en-US" altLang="zh-CN" dirty="0"/>
              <a:t>LCP</a:t>
            </a:r>
            <a:r>
              <a:rPr lang="zh-CN" altLang="en-US" dirty="0"/>
              <a:t>使蛋白样品缓慢吸入</a:t>
            </a:r>
            <a:r>
              <a:rPr lang="en-US" altLang="zh-CN" dirty="0"/>
              <a:t>LCP</a:t>
            </a:r>
            <a:r>
              <a:rPr lang="zh-CN" altLang="en-US" dirty="0"/>
              <a:t>针筒中（防止针芯抽出），并将载有样品的</a:t>
            </a:r>
            <a:r>
              <a:rPr lang="en-US" altLang="zh-CN" dirty="0"/>
              <a:t>LCP</a:t>
            </a:r>
            <a:r>
              <a:rPr lang="zh-CN" altLang="en-US" dirty="0"/>
              <a:t>针放置一边（</a:t>
            </a:r>
            <a:r>
              <a:rPr lang="zh-CN" altLang="en-US" dirty="0">
                <a:solidFill>
                  <a:srgbClr val="FF0000"/>
                </a:solidFill>
              </a:rPr>
              <a:t>不可</a:t>
            </a:r>
            <a:r>
              <a:rPr lang="zh-CN" altLang="en-US" dirty="0"/>
              <a:t>在此时</a:t>
            </a:r>
            <a:r>
              <a:rPr lang="zh-CN" altLang="en-US" dirty="0">
                <a:solidFill>
                  <a:srgbClr val="FF0000"/>
                </a:solidFill>
              </a:rPr>
              <a:t>放到仪器上</a:t>
            </a:r>
            <a:r>
              <a:rPr lang="zh-CN" altLang="en-US" dirty="0" smtClean="0"/>
              <a:t>），标记好深孔板及</a:t>
            </a:r>
            <a:r>
              <a:rPr lang="zh-CN" altLang="en-US" dirty="0"/>
              <a:t>结晶</a:t>
            </a:r>
            <a:r>
              <a:rPr lang="zh-CN" altLang="en-US" dirty="0" smtClean="0"/>
              <a:t>板，测量</a:t>
            </a:r>
            <a:r>
              <a:rPr lang="en-US" altLang="zh-CN" dirty="0"/>
              <a:t>96</a:t>
            </a:r>
            <a:r>
              <a:rPr lang="zh-CN" altLang="en-US" dirty="0"/>
              <a:t>孔深孔板所剩液面高度（注意操作），并记下数值</a:t>
            </a:r>
            <a:r>
              <a:rPr lang="en-US" altLang="zh-CN" dirty="0" smtClean="0">
                <a:solidFill>
                  <a:srgbClr val="FF0000"/>
                </a:solidFill>
              </a:rPr>
              <a:t>X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7806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3072" y="2863401"/>
            <a:ext cx="4744123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14.</a:t>
            </a:r>
            <a:r>
              <a:rPr lang="zh-CN" altLang="en-US" b="1" dirty="0">
                <a:solidFill>
                  <a:srgbClr val="FF0000"/>
                </a:solidFill>
              </a:rPr>
              <a:t>移去</a:t>
            </a:r>
            <a:r>
              <a:rPr lang="en-US" altLang="zh-CN" b="1" dirty="0">
                <a:solidFill>
                  <a:srgbClr val="FF0000"/>
                </a:solidFill>
              </a:rPr>
              <a:t>96</a:t>
            </a:r>
            <a:r>
              <a:rPr lang="zh-CN" altLang="en-US" b="1" dirty="0">
                <a:solidFill>
                  <a:srgbClr val="FF0000"/>
                </a:solidFill>
              </a:rPr>
              <a:t>孔结晶板覆盖的临时密封膜，并将此板放置</a:t>
            </a:r>
            <a:r>
              <a:rPr lang="en-US" altLang="zh-CN" b="1" dirty="0">
                <a:solidFill>
                  <a:srgbClr val="FF0000"/>
                </a:solidFill>
              </a:rPr>
              <a:t>2</a:t>
            </a:r>
            <a:r>
              <a:rPr lang="zh-CN" altLang="en-US" b="1" dirty="0">
                <a:solidFill>
                  <a:srgbClr val="FF0000"/>
                </a:solidFill>
              </a:rPr>
              <a:t>号位。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548151" y="6080714"/>
            <a:ext cx="2807746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五、关机及结束实验同前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63072" y="3635667"/>
            <a:ext cx="4308438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15</a:t>
            </a:r>
            <a:r>
              <a:rPr lang="zh-CN" altLang="en-US" dirty="0"/>
              <a:t>单击</a:t>
            </a:r>
            <a:r>
              <a:rPr lang="en-US" altLang="zh-CN" dirty="0"/>
              <a:t>GO</a:t>
            </a:r>
            <a:r>
              <a:rPr lang="zh-CN" altLang="en-US" dirty="0"/>
              <a:t>图标</a:t>
            </a:r>
            <a:r>
              <a:rPr lang="en-US" altLang="zh-CN" dirty="0"/>
              <a:t>—</a:t>
            </a:r>
            <a:r>
              <a:rPr lang="zh-CN" altLang="en-US" dirty="0"/>
              <a:t>单击</a:t>
            </a:r>
            <a:r>
              <a:rPr lang="en-US" altLang="zh-CN" dirty="0"/>
              <a:t>continue—</a:t>
            </a:r>
            <a:r>
              <a:rPr lang="zh-CN" altLang="en-US" dirty="0"/>
              <a:t>单击</a:t>
            </a:r>
            <a:r>
              <a:rPr lang="en-US" altLang="zh-CN" dirty="0"/>
              <a:t>OK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46936" y="4230174"/>
            <a:ext cx="5321003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16.</a:t>
            </a:r>
            <a:r>
              <a:rPr lang="zh-CN" altLang="en-US" dirty="0"/>
              <a:t>待程序运行至</a:t>
            </a:r>
            <a:r>
              <a:rPr lang="en-US" altLang="zh-CN" dirty="0"/>
              <a:t>Wash</a:t>
            </a:r>
            <a:r>
              <a:rPr lang="zh-CN" altLang="en-US" dirty="0"/>
              <a:t>阶段，取出</a:t>
            </a:r>
            <a:r>
              <a:rPr lang="en-US" altLang="zh-CN" dirty="0"/>
              <a:t>2</a:t>
            </a:r>
            <a:r>
              <a:rPr lang="zh-CN" altLang="en-US" dirty="0"/>
              <a:t>号位的结晶板，</a:t>
            </a:r>
            <a:r>
              <a:rPr lang="zh-CN" altLang="en-US" i="1" dirty="0"/>
              <a:t>并用临时封膜暂时封上</a:t>
            </a:r>
            <a:r>
              <a:rPr lang="zh-CN" altLang="en-US" dirty="0"/>
              <a:t>，并取下</a:t>
            </a:r>
            <a:r>
              <a:rPr lang="en-US" altLang="zh-CN" dirty="0"/>
              <a:t>LCP</a:t>
            </a:r>
            <a:r>
              <a:rPr lang="zh-CN" altLang="en-US" dirty="0"/>
              <a:t>针。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95836" y="5181900"/>
            <a:ext cx="5321002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17.</a:t>
            </a:r>
            <a:r>
              <a:rPr lang="zh-CN" altLang="en-US" dirty="0"/>
              <a:t>待清洗结束后，点击</a:t>
            </a:r>
            <a:r>
              <a:rPr lang="en-US" altLang="zh-CN" dirty="0"/>
              <a:t>OK</a:t>
            </a:r>
            <a:r>
              <a:rPr lang="zh-CN" altLang="en-US" dirty="0"/>
              <a:t>，第二坐滴孔</a:t>
            </a:r>
            <a:r>
              <a:rPr lang="en-US" altLang="zh-CN" dirty="0"/>
              <a:t>setup</a:t>
            </a:r>
            <a:r>
              <a:rPr lang="zh-CN" altLang="en-US" dirty="0"/>
              <a:t>结束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427693" y="614254"/>
            <a:ext cx="4948517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18.</a:t>
            </a:r>
            <a:r>
              <a:rPr lang="zh-CN" altLang="en-US" dirty="0"/>
              <a:t>单击</a:t>
            </a:r>
            <a:r>
              <a:rPr lang="en-US" altLang="zh-CN" dirty="0"/>
              <a:t>Exchange Solo Syringe</a:t>
            </a:r>
            <a:r>
              <a:rPr lang="zh-CN" altLang="en-US" dirty="0"/>
              <a:t>：将载有第三坐滴样品的</a:t>
            </a:r>
            <a:r>
              <a:rPr lang="en-US" altLang="zh-CN" dirty="0"/>
              <a:t>LCP</a:t>
            </a:r>
            <a:r>
              <a:rPr lang="zh-CN" altLang="en-US" dirty="0"/>
              <a:t>针放入仪器中（小心并注意操作），并确定好位置。单击</a:t>
            </a:r>
            <a:r>
              <a:rPr lang="en-US" altLang="zh-CN" dirty="0"/>
              <a:t>finish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427693" y="1807076"/>
            <a:ext cx="4932382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19.</a:t>
            </a:r>
            <a:r>
              <a:rPr lang="zh-CN" altLang="en-US" dirty="0"/>
              <a:t>单击</a:t>
            </a:r>
            <a:r>
              <a:rPr lang="en-US" altLang="zh-CN" dirty="0"/>
              <a:t>open</a:t>
            </a:r>
            <a:r>
              <a:rPr lang="zh-CN" altLang="en-US" dirty="0"/>
              <a:t>（调用现有流程）选用相应的设置（如：</a:t>
            </a:r>
            <a:r>
              <a:rPr lang="en-US" altLang="zh-CN" dirty="0"/>
              <a:t>ZZL_ARI96-3 WELL</a:t>
            </a:r>
            <a:r>
              <a:rPr lang="en-US" altLang="zh-CN" dirty="0">
                <a:solidFill>
                  <a:srgbClr val="FF0000"/>
                </a:solidFill>
              </a:rPr>
              <a:t>3</a:t>
            </a:r>
            <a:r>
              <a:rPr lang="en-US" altLang="zh-CN" dirty="0"/>
              <a:t> 0.25+0.25 standard </a:t>
            </a:r>
            <a:r>
              <a:rPr lang="en-US" altLang="zh-CN" dirty="0">
                <a:solidFill>
                  <a:srgbClr val="FF0000"/>
                </a:solidFill>
              </a:rPr>
              <a:t>3</a:t>
            </a:r>
            <a:r>
              <a:rPr lang="en-US" altLang="zh-CN" dirty="0"/>
              <a:t> drop</a:t>
            </a:r>
            <a:r>
              <a:rPr lang="zh-CN" altLang="en-US" dirty="0"/>
              <a:t>）、单击</a:t>
            </a:r>
            <a:r>
              <a:rPr lang="en-US" altLang="zh-CN" dirty="0"/>
              <a:t>open protocol</a:t>
            </a:r>
            <a:r>
              <a:rPr lang="zh-CN" altLang="en-US" dirty="0"/>
              <a:t>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013985" y="139959"/>
            <a:ext cx="3205779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四、第三坐滴的实验过程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95836" y="529659"/>
            <a:ext cx="5251527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12.</a:t>
            </a:r>
            <a:r>
              <a:rPr lang="zh-CN" altLang="en-US" dirty="0"/>
              <a:t>单击</a:t>
            </a:r>
            <a:r>
              <a:rPr lang="en-US" altLang="zh-CN" dirty="0"/>
              <a:t>Exchange Solo Syringe</a:t>
            </a:r>
            <a:r>
              <a:rPr lang="zh-CN" altLang="en-US" dirty="0"/>
              <a:t>：将载有第二坐滴样品的</a:t>
            </a:r>
            <a:r>
              <a:rPr lang="en-US" altLang="zh-CN" dirty="0"/>
              <a:t>LCP</a:t>
            </a:r>
            <a:r>
              <a:rPr lang="zh-CN" altLang="en-US" dirty="0"/>
              <a:t>针放入仪器中（小心并注意操作），并确定好位置。单击</a:t>
            </a:r>
            <a:r>
              <a:rPr lang="en-US" altLang="zh-CN" dirty="0"/>
              <a:t>finish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55408" y="1814136"/>
            <a:ext cx="4932382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13.</a:t>
            </a:r>
            <a:r>
              <a:rPr lang="zh-CN" altLang="en-US" dirty="0"/>
              <a:t>单击</a:t>
            </a:r>
            <a:r>
              <a:rPr lang="en-US" altLang="zh-CN" dirty="0"/>
              <a:t>open</a:t>
            </a:r>
            <a:r>
              <a:rPr lang="zh-CN" altLang="en-US" dirty="0"/>
              <a:t>（调用现有流程）选用相应的设置（如：</a:t>
            </a:r>
            <a:r>
              <a:rPr lang="en-US" altLang="zh-CN" dirty="0"/>
              <a:t>ZZL_ARI96-3 WELL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en-US" altLang="zh-CN" dirty="0"/>
              <a:t> 0.25+0.25 standard 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en-US" altLang="zh-CN" dirty="0"/>
              <a:t> drop</a:t>
            </a:r>
            <a:r>
              <a:rPr lang="zh-CN" altLang="en-US" dirty="0"/>
              <a:t>）、</a:t>
            </a:r>
            <a:r>
              <a:rPr lang="en-US" altLang="zh-CN" dirty="0"/>
              <a:t>【</a:t>
            </a:r>
            <a:r>
              <a:rPr lang="zh-CN" altLang="en-US" dirty="0"/>
              <a:t>单击</a:t>
            </a:r>
            <a:r>
              <a:rPr lang="en-US" altLang="zh-CN" dirty="0"/>
              <a:t>cancel】</a:t>
            </a:r>
            <a:r>
              <a:rPr lang="zh-CN" altLang="en-US" dirty="0"/>
              <a:t>、单击</a:t>
            </a:r>
            <a:r>
              <a:rPr lang="en-US" altLang="zh-CN" dirty="0"/>
              <a:t>open protocol</a:t>
            </a:r>
            <a:r>
              <a:rPr lang="zh-CN" altLang="en-US" dirty="0"/>
              <a:t>。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427693" y="2977475"/>
            <a:ext cx="4710058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20.</a:t>
            </a:r>
            <a:r>
              <a:rPr lang="zh-CN" altLang="en-US" b="1" dirty="0">
                <a:solidFill>
                  <a:srgbClr val="FF0000"/>
                </a:solidFill>
              </a:rPr>
              <a:t>移去</a:t>
            </a:r>
            <a:r>
              <a:rPr lang="en-US" altLang="zh-CN" b="1" dirty="0">
                <a:solidFill>
                  <a:srgbClr val="FF0000"/>
                </a:solidFill>
              </a:rPr>
              <a:t>96</a:t>
            </a:r>
            <a:r>
              <a:rPr lang="zh-CN" altLang="en-US" b="1" dirty="0">
                <a:solidFill>
                  <a:srgbClr val="FF0000"/>
                </a:solidFill>
              </a:rPr>
              <a:t>孔结晶板覆盖的临时密封膜。并将此板放置</a:t>
            </a:r>
            <a:r>
              <a:rPr lang="en-US" altLang="zh-CN" b="1" dirty="0">
                <a:solidFill>
                  <a:srgbClr val="FF0000"/>
                </a:solidFill>
              </a:rPr>
              <a:t>2</a:t>
            </a:r>
            <a:r>
              <a:rPr lang="zh-CN" altLang="en-US" b="1" dirty="0">
                <a:solidFill>
                  <a:srgbClr val="FF0000"/>
                </a:solidFill>
              </a:rPr>
              <a:t>号位。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462655" y="3809826"/>
            <a:ext cx="4308438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21</a:t>
            </a:r>
            <a:r>
              <a:rPr lang="zh-CN" altLang="en-US" dirty="0"/>
              <a:t>单击</a:t>
            </a:r>
            <a:r>
              <a:rPr lang="en-US" altLang="zh-CN" dirty="0"/>
              <a:t>GO</a:t>
            </a:r>
            <a:r>
              <a:rPr lang="zh-CN" altLang="en-US" dirty="0"/>
              <a:t>图标</a:t>
            </a:r>
            <a:r>
              <a:rPr lang="en-US" altLang="zh-CN" dirty="0"/>
              <a:t>—</a:t>
            </a:r>
            <a:r>
              <a:rPr lang="zh-CN" altLang="en-US" dirty="0"/>
              <a:t>单击</a:t>
            </a:r>
            <a:r>
              <a:rPr lang="en-US" altLang="zh-CN" dirty="0"/>
              <a:t>continue—</a:t>
            </a:r>
            <a:r>
              <a:rPr lang="zh-CN" altLang="en-US" dirty="0"/>
              <a:t>单击</a:t>
            </a:r>
            <a:r>
              <a:rPr lang="en-US" altLang="zh-CN" dirty="0"/>
              <a:t>OK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6427692" y="4365178"/>
            <a:ext cx="5321003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22.</a:t>
            </a:r>
            <a:r>
              <a:rPr lang="zh-CN" altLang="en-US" dirty="0"/>
              <a:t>待程序运行至</a:t>
            </a:r>
            <a:r>
              <a:rPr lang="en-US" altLang="zh-CN" dirty="0"/>
              <a:t>Wash</a:t>
            </a:r>
            <a:r>
              <a:rPr lang="zh-CN" altLang="en-US" dirty="0"/>
              <a:t>阶段，取出</a:t>
            </a:r>
            <a:r>
              <a:rPr lang="en-US" altLang="zh-CN" dirty="0"/>
              <a:t>2</a:t>
            </a:r>
            <a:r>
              <a:rPr lang="zh-CN" altLang="en-US" dirty="0"/>
              <a:t>号位的结晶板，并用专用胶带封上，并取下</a:t>
            </a:r>
            <a:r>
              <a:rPr lang="en-US" altLang="zh-CN" dirty="0"/>
              <a:t>LCP</a:t>
            </a:r>
            <a:r>
              <a:rPr lang="zh-CN" altLang="en-US" dirty="0"/>
              <a:t>针。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37883" y="77318"/>
            <a:ext cx="3205779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三、第二坐滴的实验过程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427693" y="5394116"/>
            <a:ext cx="5321002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23.</a:t>
            </a:r>
            <a:r>
              <a:rPr lang="zh-CN" altLang="en-US" dirty="0"/>
              <a:t>待清洗结束后，点击</a:t>
            </a:r>
            <a:r>
              <a:rPr lang="en-US" altLang="zh-CN" dirty="0"/>
              <a:t>OK</a:t>
            </a:r>
            <a:r>
              <a:rPr lang="zh-CN" altLang="en-US" dirty="0"/>
              <a:t>，第三坐滴孔</a:t>
            </a:r>
            <a:r>
              <a:rPr lang="en-US" altLang="zh-CN" dirty="0"/>
              <a:t>setup</a:t>
            </a:r>
            <a:r>
              <a:rPr lang="zh-CN" altLang="en-US" dirty="0"/>
              <a:t>结束</a:t>
            </a:r>
          </a:p>
        </p:txBody>
      </p:sp>
    </p:spTree>
    <p:extLst>
      <p:ext uri="{BB962C8B-B14F-4D97-AF65-F5344CB8AC3E}">
        <p14:creationId xmlns:p14="http://schemas.microsoft.com/office/powerpoint/2010/main" val="530766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91838" y="120365"/>
            <a:ext cx="6336256" cy="40011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结晶自动移液工作站操作流程</a:t>
            </a:r>
            <a:r>
              <a:rPr lang="en-US" altLang="zh-CN" sz="2000" b="1" dirty="0"/>
              <a:t>-</a:t>
            </a:r>
            <a:r>
              <a:rPr lang="zh-CN" altLang="en-US" sz="2000" b="1" dirty="0"/>
              <a:t>（</a:t>
            </a:r>
            <a:r>
              <a:rPr lang="en-US" altLang="zh-CN" sz="2000" b="1" dirty="0"/>
              <a:t>2</a:t>
            </a:r>
            <a:r>
              <a:rPr lang="zh-CN" altLang="en-US" sz="2000" b="1" dirty="0"/>
              <a:t>样品）悬滴板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4656" y="335872"/>
            <a:ext cx="1936377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一、准备工作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51453" y="2683520"/>
            <a:ext cx="5817202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2.</a:t>
            </a:r>
            <a:r>
              <a:rPr lang="zh-CN" altLang="en-US" dirty="0"/>
              <a:t>依次打开电脑电源开关、刷开仪器（输入密码）、打开</a:t>
            </a:r>
            <a:r>
              <a:rPr lang="en-US" altLang="zh-CN" dirty="0"/>
              <a:t>Gryphon</a:t>
            </a:r>
            <a:r>
              <a:rPr lang="zh-CN" altLang="en-US" dirty="0"/>
              <a:t>主机电源开关、清洗泵电源开关，加湿器开关。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307147" y="2916544"/>
            <a:ext cx="4148643" cy="12003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6. </a:t>
            </a:r>
            <a:r>
              <a:rPr lang="zh-CN" altLang="en-US" dirty="0"/>
              <a:t>单击</a:t>
            </a:r>
            <a:r>
              <a:rPr lang="en-US" altLang="zh-CN" dirty="0"/>
              <a:t>Protocol</a:t>
            </a:r>
            <a:r>
              <a:rPr lang="zh-CN" altLang="en-US" dirty="0"/>
              <a:t>中的</a:t>
            </a:r>
            <a:r>
              <a:rPr lang="en-US" altLang="zh-CN" dirty="0"/>
              <a:t>Aspirate 60ul from tray 1</a:t>
            </a:r>
            <a:r>
              <a:rPr lang="zh-CN" altLang="en-US" dirty="0"/>
              <a:t>，在右手边跳出的窗口中更改 </a:t>
            </a:r>
            <a:r>
              <a:rPr lang="en-US" altLang="zh-CN" dirty="0"/>
              <a:t>Above Bottom (mm) </a:t>
            </a:r>
            <a:r>
              <a:rPr lang="zh-CN" altLang="en-US" dirty="0"/>
              <a:t>的相应值为</a:t>
            </a:r>
            <a:r>
              <a:rPr lang="en-US" altLang="zh-CN" dirty="0">
                <a:solidFill>
                  <a:srgbClr val="FF0000"/>
                </a:solidFill>
              </a:rPr>
              <a:t>X</a:t>
            </a:r>
            <a:r>
              <a:rPr lang="en-US" altLang="zh-CN" dirty="0"/>
              <a:t>-7</a:t>
            </a:r>
            <a:r>
              <a:rPr lang="zh-CN" altLang="en-US" dirty="0"/>
              <a:t>， 此处</a:t>
            </a:r>
            <a:r>
              <a:rPr lang="en-US" altLang="zh-CN" dirty="0"/>
              <a:t>X</a:t>
            </a:r>
            <a:r>
              <a:rPr lang="zh-CN" altLang="en-US" dirty="0"/>
              <a:t>为上述步骤</a:t>
            </a:r>
            <a:r>
              <a:rPr lang="en-US" altLang="zh-CN" dirty="0"/>
              <a:t>1.</a:t>
            </a:r>
            <a:r>
              <a:rPr lang="zh-CN" altLang="en-US" dirty="0"/>
              <a:t>中的测量值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645997" y="663522"/>
            <a:ext cx="2743200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二、池液添加的实验过程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3F1D53F9-D10E-4B6A-9828-AEED19867247}"/>
              </a:ext>
            </a:extLst>
          </p:cNvPr>
          <p:cNvSpPr txBox="1"/>
          <p:nvPr/>
        </p:nvSpPr>
        <p:spPr>
          <a:xfrm>
            <a:off x="7227250" y="1235507"/>
            <a:ext cx="4578596" cy="40011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4</a:t>
            </a:r>
            <a:r>
              <a:rPr lang="en-US" altLang="zh-CN" b="1" dirty="0" smtClean="0">
                <a:solidFill>
                  <a:srgbClr val="FF0000"/>
                </a:solidFill>
              </a:rPr>
              <a:t>.</a:t>
            </a:r>
            <a:r>
              <a:rPr lang="zh-CN" altLang="en-US" b="1" dirty="0"/>
              <a:t>移去</a:t>
            </a:r>
            <a:r>
              <a:rPr lang="en-US" altLang="zh-CN" b="1" dirty="0"/>
              <a:t>96</a:t>
            </a:r>
            <a:r>
              <a:rPr lang="zh-CN" altLang="en-US" b="1" dirty="0"/>
              <a:t>孔</a:t>
            </a:r>
            <a:r>
              <a:rPr lang="zh-CN" altLang="en-US" sz="2000" b="1" dirty="0">
                <a:solidFill>
                  <a:srgbClr val="FF0000"/>
                </a:solidFill>
              </a:rPr>
              <a:t>深孔板</a:t>
            </a:r>
            <a:r>
              <a:rPr lang="zh-CN" altLang="en-US" b="1" dirty="0"/>
              <a:t>表面的</a:t>
            </a:r>
            <a:r>
              <a:rPr lang="zh-CN" altLang="en-US" sz="2000" b="1" dirty="0">
                <a:solidFill>
                  <a:srgbClr val="FF0000"/>
                </a:solidFill>
              </a:rPr>
              <a:t>覆盖物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0C2977B7-7926-481D-BB83-99238504E9D6}"/>
              </a:ext>
            </a:extLst>
          </p:cNvPr>
          <p:cNvSpPr txBox="1"/>
          <p:nvPr/>
        </p:nvSpPr>
        <p:spPr>
          <a:xfrm>
            <a:off x="126396" y="3840553"/>
            <a:ext cx="6333570" cy="147732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3.</a:t>
            </a:r>
            <a:r>
              <a:rPr lang="zh-CN" altLang="en-US" dirty="0"/>
              <a:t>双击桌面快捷图标（</a:t>
            </a:r>
            <a:r>
              <a:rPr lang="en-US" altLang="zh-CN" dirty="0"/>
              <a:t>Gryphon1.4.5.3</a:t>
            </a:r>
            <a:r>
              <a:rPr lang="zh-CN" altLang="en-US" dirty="0"/>
              <a:t>）、单击联机按钮（</a:t>
            </a:r>
            <a:r>
              <a:rPr lang="en-US" altLang="zh-CN" dirty="0"/>
              <a:t>connect</a:t>
            </a:r>
            <a:r>
              <a:rPr lang="zh-CN" altLang="en-US" dirty="0"/>
              <a:t>）</a:t>
            </a:r>
            <a:r>
              <a:rPr lang="en-US" altLang="zh-CN" dirty="0"/>
              <a:t>【</a:t>
            </a:r>
            <a:r>
              <a:rPr lang="zh-CN" altLang="en-US" dirty="0"/>
              <a:t>在跳出的</a:t>
            </a:r>
            <a:r>
              <a:rPr lang="en-US" altLang="zh-CN" dirty="0"/>
              <a:t>Homing  </a:t>
            </a:r>
            <a:r>
              <a:rPr lang="zh-CN" altLang="en-US" dirty="0"/>
              <a:t>窗口中点击 </a:t>
            </a:r>
            <a:r>
              <a:rPr lang="en-US" altLang="zh-CN" dirty="0"/>
              <a:t>OK】</a:t>
            </a:r>
            <a:r>
              <a:rPr lang="zh-CN" altLang="en-US" dirty="0"/>
              <a:t>并等待一小会让仪器完成初始化、单击</a:t>
            </a:r>
            <a:r>
              <a:rPr lang="en-US" altLang="zh-CN" dirty="0"/>
              <a:t>open</a:t>
            </a:r>
            <a:r>
              <a:rPr lang="zh-CN" altLang="en-US" dirty="0"/>
              <a:t>（调用现有流程）、选用相应的设置（如：</a:t>
            </a:r>
            <a:r>
              <a:rPr lang="en-US" altLang="zh-CN" dirty="0">
                <a:solidFill>
                  <a:srgbClr val="FF0000"/>
                </a:solidFill>
              </a:rPr>
              <a:t>ZZL hanging drop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for Nunc 40 </a:t>
            </a:r>
            <a:r>
              <a:rPr lang="en-US" altLang="zh-CN" dirty="0">
                <a:solidFill>
                  <a:srgbClr val="FF0000"/>
                </a:solidFill>
              </a:rPr>
              <a:t>ul  </a:t>
            </a:r>
            <a:r>
              <a:rPr lang="zh-CN" altLang="en-US" dirty="0">
                <a:solidFill>
                  <a:srgbClr val="FF0000"/>
                </a:solidFill>
              </a:rPr>
              <a:t>）</a:t>
            </a:r>
            <a:r>
              <a:rPr lang="zh-CN" altLang="en-US" dirty="0"/>
              <a:t>、单击</a:t>
            </a:r>
            <a:r>
              <a:rPr lang="en-US" altLang="zh-CN" dirty="0"/>
              <a:t>open protocol</a:t>
            </a:r>
            <a:r>
              <a:rPr lang="zh-CN" altLang="en-US" dirty="0"/>
              <a:t>。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47563588-664B-46E9-BA6E-43CAF8AE7ED4}"/>
              </a:ext>
            </a:extLst>
          </p:cNvPr>
          <p:cNvSpPr txBox="1"/>
          <p:nvPr/>
        </p:nvSpPr>
        <p:spPr>
          <a:xfrm>
            <a:off x="7266721" y="1857009"/>
            <a:ext cx="4698919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/>
              <a:t>将装有池液的</a:t>
            </a:r>
            <a:r>
              <a:rPr lang="en-US" altLang="zh-CN" dirty="0"/>
              <a:t>96</a:t>
            </a:r>
            <a:r>
              <a:rPr lang="zh-CN" altLang="en-US" dirty="0"/>
              <a:t>孔深孔板放置在</a:t>
            </a:r>
            <a:r>
              <a:rPr lang="en-US" altLang="zh-CN" dirty="0"/>
              <a:t>1</a:t>
            </a:r>
            <a:r>
              <a:rPr lang="zh-CN" altLang="en-US" dirty="0"/>
              <a:t>号位（注意放置到位），将用于结晶的</a:t>
            </a:r>
            <a:r>
              <a:rPr lang="en-US" altLang="zh-CN" dirty="0"/>
              <a:t>96</a:t>
            </a:r>
            <a:r>
              <a:rPr lang="zh-CN" altLang="en-US" dirty="0"/>
              <a:t>孔悬滴板放</a:t>
            </a:r>
            <a:r>
              <a:rPr lang="zh-CN" altLang="en-US" dirty="0" smtClean="0"/>
              <a:t>在</a:t>
            </a:r>
            <a:r>
              <a:rPr lang="en-US" altLang="zh-CN" dirty="0" smtClean="0"/>
              <a:t>2</a:t>
            </a:r>
            <a:r>
              <a:rPr lang="zh-CN" altLang="en-US" dirty="0" smtClean="0"/>
              <a:t>号</a:t>
            </a:r>
            <a:r>
              <a:rPr lang="zh-CN" altLang="en-US" dirty="0"/>
              <a:t>位（</a:t>
            </a:r>
            <a:r>
              <a:rPr lang="zh-CN" altLang="en-US" dirty="0">
                <a:solidFill>
                  <a:srgbClr val="FF0000"/>
                </a:solidFill>
              </a:rPr>
              <a:t>做好标记</a:t>
            </a:r>
            <a:r>
              <a:rPr lang="zh-CN" altLang="en-US" dirty="0"/>
              <a:t>注意放置到位）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D5E20F79-1088-42B1-B2BE-943DF523D49A}"/>
              </a:ext>
            </a:extLst>
          </p:cNvPr>
          <p:cNvSpPr txBox="1"/>
          <p:nvPr/>
        </p:nvSpPr>
        <p:spPr>
          <a:xfrm>
            <a:off x="7227250" y="4394551"/>
            <a:ext cx="4308438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单击</a:t>
            </a:r>
            <a:r>
              <a:rPr lang="en-US" altLang="zh-CN" dirty="0"/>
              <a:t>GO</a:t>
            </a:r>
            <a:r>
              <a:rPr lang="zh-CN" altLang="en-US" dirty="0"/>
              <a:t>图标</a:t>
            </a:r>
            <a:r>
              <a:rPr lang="en-US" altLang="zh-CN" dirty="0"/>
              <a:t>—</a:t>
            </a:r>
            <a:r>
              <a:rPr lang="zh-CN" altLang="en-US" dirty="0"/>
              <a:t>单击</a:t>
            </a:r>
            <a:r>
              <a:rPr lang="en-US" altLang="zh-CN" dirty="0"/>
              <a:t>continue—</a:t>
            </a:r>
            <a:r>
              <a:rPr lang="zh-CN" altLang="en-US" dirty="0"/>
              <a:t>单击</a:t>
            </a:r>
            <a:r>
              <a:rPr lang="en-US" altLang="zh-CN" dirty="0"/>
              <a:t>OK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7620AD83-C707-4D10-B003-8C40A5237707}"/>
              </a:ext>
            </a:extLst>
          </p:cNvPr>
          <p:cNvSpPr txBox="1"/>
          <p:nvPr/>
        </p:nvSpPr>
        <p:spPr>
          <a:xfrm>
            <a:off x="7240469" y="5086240"/>
            <a:ext cx="4775249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8.</a:t>
            </a:r>
            <a:r>
              <a:rPr lang="zh-CN" altLang="en-US" dirty="0"/>
              <a:t>待程序运行至</a:t>
            </a:r>
            <a:r>
              <a:rPr lang="en-US" altLang="zh-CN" dirty="0"/>
              <a:t>Wash</a:t>
            </a:r>
            <a:r>
              <a:rPr lang="zh-CN" altLang="en-US" dirty="0"/>
              <a:t>阶段，取出</a:t>
            </a:r>
            <a:r>
              <a:rPr lang="en-US" altLang="zh-CN" dirty="0"/>
              <a:t>2</a:t>
            </a:r>
            <a:r>
              <a:rPr lang="zh-CN" altLang="en-US" dirty="0"/>
              <a:t>号位的结晶板，并用临时封膜封上。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BF78F737-0721-4DA4-8977-1D30641545DC}"/>
              </a:ext>
            </a:extLst>
          </p:cNvPr>
          <p:cNvSpPr txBox="1"/>
          <p:nvPr/>
        </p:nvSpPr>
        <p:spPr>
          <a:xfrm>
            <a:off x="7266721" y="6054929"/>
            <a:ext cx="4775250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9.</a:t>
            </a:r>
            <a:r>
              <a:rPr lang="zh-CN" altLang="en-US" dirty="0"/>
              <a:t>待清洗结束后，点击</a:t>
            </a:r>
            <a:r>
              <a:rPr lang="en-US" altLang="zh-CN" dirty="0"/>
              <a:t>OK</a:t>
            </a:r>
            <a:r>
              <a:rPr lang="zh-CN" altLang="en-US" dirty="0"/>
              <a:t>，池液</a:t>
            </a:r>
            <a:r>
              <a:rPr lang="en-US" altLang="zh-CN" dirty="0"/>
              <a:t>setup</a:t>
            </a:r>
            <a:r>
              <a:rPr lang="zh-CN" altLang="en-US" dirty="0"/>
              <a:t>结束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51453" y="796749"/>
            <a:ext cx="6619543" cy="147732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1. </a:t>
            </a:r>
            <a:r>
              <a:rPr lang="zh-CN" altLang="en-US" dirty="0"/>
              <a:t>检查清洗桶中的存水量是否足够（要求注满</a:t>
            </a:r>
            <a:r>
              <a:rPr lang="zh-CN" altLang="en-US" dirty="0" smtClean="0"/>
              <a:t>），准备好</a:t>
            </a:r>
            <a:r>
              <a:rPr lang="zh-CN" altLang="en-US" dirty="0"/>
              <a:t>蛋白样品</a:t>
            </a:r>
            <a:r>
              <a:rPr lang="en-US" altLang="zh-CN" dirty="0"/>
              <a:t>-</a:t>
            </a:r>
            <a:r>
              <a:rPr lang="zh-CN" altLang="en-US" dirty="0"/>
              <a:t>清洗干净后</a:t>
            </a:r>
            <a:r>
              <a:rPr lang="en-US" altLang="zh-CN" dirty="0"/>
              <a:t>LCP</a:t>
            </a:r>
            <a:r>
              <a:rPr lang="zh-CN" altLang="en-US" dirty="0"/>
              <a:t>使蛋白样品缓慢吸入</a:t>
            </a:r>
            <a:r>
              <a:rPr lang="en-US" altLang="zh-CN" dirty="0"/>
              <a:t>LCP</a:t>
            </a:r>
            <a:r>
              <a:rPr lang="zh-CN" altLang="en-US" dirty="0"/>
              <a:t>针筒中（防止针芯抽出），并将载有样品的</a:t>
            </a:r>
            <a:r>
              <a:rPr lang="en-US" altLang="zh-CN" dirty="0"/>
              <a:t>LCP</a:t>
            </a:r>
            <a:r>
              <a:rPr lang="zh-CN" altLang="en-US" dirty="0"/>
              <a:t>针放置一边（</a:t>
            </a:r>
            <a:r>
              <a:rPr lang="zh-CN" altLang="en-US" dirty="0">
                <a:solidFill>
                  <a:srgbClr val="FF0000"/>
                </a:solidFill>
              </a:rPr>
              <a:t>不可</a:t>
            </a:r>
            <a:r>
              <a:rPr lang="zh-CN" altLang="en-US" dirty="0"/>
              <a:t>在此时</a:t>
            </a:r>
            <a:r>
              <a:rPr lang="zh-CN" altLang="en-US" dirty="0">
                <a:solidFill>
                  <a:srgbClr val="FF0000"/>
                </a:solidFill>
              </a:rPr>
              <a:t>放到仪器上</a:t>
            </a:r>
            <a:r>
              <a:rPr lang="zh-CN" altLang="en-US" dirty="0" smtClean="0"/>
              <a:t>），标记好深孔板及</a:t>
            </a:r>
            <a:r>
              <a:rPr lang="zh-CN" altLang="en-US" dirty="0"/>
              <a:t>结晶</a:t>
            </a:r>
            <a:r>
              <a:rPr lang="zh-CN" altLang="en-US" dirty="0" smtClean="0"/>
              <a:t>板，测量</a:t>
            </a:r>
            <a:r>
              <a:rPr lang="en-US" altLang="zh-CN" dirty="0"/>
              <a:t>96</a:t>
            </a:r>
            <a:r>
              <a:rPr lang="zh-CN" altLang="en-US" dirty="0"/>
              <a:t>孔深孔板所剩液面高度（注意操作），并记下数值</a:t>
            </a:r>
            <a:r>
              <a:rPr lang="en-US" altLang="zh-CN" dirty="0" smtClean="0">
                <a:solidFill>
                  <a:srgbClr val="FF0000"/>
                </a:solidFill>
              </a:rPr>
              <a:t>X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5472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59B3A982-255A-4DE9-AB8A-8978A8A0927F}"/>
              </a:ext>
            </a:extLst>
          </p:cNvPr>
          <p:cNvSpPr txBox="1"/>
          <p:nvPr/>
        </p:nvSpPr>
        <p:spPr>
          <a:xfrm>
            <a:off x="128834" y="4009182"/>
            <a:ext cx="4308438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13.</a:t>
            </a:r>
            <a:r>
              <a:rPr lang="zh-CN" altLang="en-US" dirty="0"/>
              <a:t>单击</a:t>
            </a:r>
            <a:r>
              <a:rPr lang="en-US" altLang="zh-CN" dirty="0"/>
              <a:t>GO</a:t>
            </a:r>
            <a:r>
              <a:rPr lang="zh-CN" altLang="en-US" dirty="0"/>
              <a:t>图标</a:t>
            </a:r>
            <a:r>
              <a:rPr lang="en-US" altLang="zh-CN" dirty="0"/>
              <a:t>—</a:t>
            </a:r>
            <a:r>
              <a:rPr lang="zh-CN" altLang="en-US" dirty="0"/>
              <a:t>单击</a:t>
            </a:r>
            <a:r>
              <a:rPr lang="en-US" altLang="zh-CN" dirty="0"/>
              <a:t>continue—</a:t>
            </a:r>
            <a:r>
              <a:rPr lang="zh-CN" altLang="en-US" dirty="0"/>
              <a:t>单击</a:t>
            </a:r>
            <a:r>
              <a:rPr lang="en-US" altLang="zh-CN" dirty="0"/>
              <a:t>OK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BF688AC4-5002-48BE-8AE4-2FEEB77EB43C}"/>
              </a:ext>
            </a:extLst>
          </p:cNvPr>
          <p:cNvSpPr txBox="1"/>
          <p:nvPr/>
        </p:nvSpPr>
        <p:spPr>
          <a:xfrm>
            <a:off x="45396" y="881381"/>
            <a:ext cx="5168630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10.</a:t>
            </a:r>
            <a:r>
              <a:rPr lang="zh-CN" altLang="en-US" dirty="0"/>
              <a:t>单击</a:t>
            </a:r>
            <a:r>
              <a:rPr lang="en-US" altLang="zh-CN" dirty="0"/>
              <a:t>Exchange Solo Syringe</a:t>
            </a:r>
            <a:r>
              <a:rPr lang="zh-CN" altLang="en-US" dirty="0"/>
              <a:t>：将载有第一悬滴样品的</a:t>
            </a:r>
            <a:r>
              <a:rPr lang="en-US" altLang="zh-CN" dirty="0"/>
              <a:t>LCP</a:t>
            </a:r>
            <a:r>
              <a:rPr lang="zh-CN" altLang="en-US" dirty="0"/>
              <a:t>针放入仪器中（小心并注意操作），并确定好位置。单击</a:t>
            </a:r>
            <a:r>
              <a:rPr lang="en-US" altLang="zh-CN" dirty="0"/>
              <a:t>finish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5DA17D86-D635-4BAD-A142-2188D32B02DA}"/>
              </a:ext>
            </a:extLst>
          </p:cNvPr>
          <p:cNvSpPr txBox="1"/>
          <p:nvPr/>
        </p:nvSpPr>
        <p:spPr>
          <a:xfrm>
            <a:off x="45396" y="4676639"/>
            <a:ext cx="5321003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14.</a:t>
            </a:r>
            <a:r>
              <a:rPr lang="zh-CN" altLang="en-US" dirty="0"/>
              <a:t>待程序运行至</a:t>
            </a:r>
            <a:r>
              <a:rPr lang="en-US" altLang="zh-CN" dirty="0"/>
              <a:t>Message&lt;&gt;</a:t>
            </a:r>
            <a:r>
              <a:rPr lang="zh-CN" altLang="en-US" dirty="0"/>
              <a:t>阶段，将</a:t>
            </a:r>
            <a:r>
              <a:rPr lang="en-US" altLang="zh-CN" dirty="0"/>
              <a:t>1</a:t>
            </a:r>
            <a:r>
              <a:rPr lang="zh-CN" altLang="en-US" dirty="0"/>
              <a:t>号位的镜像深孔板取走，并在</a:t>
            </a:r>
            <a:r>
              <a:rPr lang="en-US" altLang="zh-CN" dirty="0"/>
              <a:t>1</a:t>
            </a:r>
            <a:r>
              <a:rPr lang="zh-CN" altLang="en-US" dirty="0"/>
              <a:t>号位添加一空盒以接剩余液。完成后，点击</a:t>
            </a:r>
            <a:r>
              <a:rPr lang="en-US" altLang="zh-CN" dirty="0"/>
              <a:t>dismiss</a:t>
            </a:r>
            <a:r>
              <a:rPr lang="zh-CN" altLang="en-US" dirty="0"/>
              <a:t>继续实验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9316E418-6EE3-4B85-B107-01BA5FE8A799}"/>
              </a:ext>
            </a:extLst>
          </p:cNvPr>
          <p:cNvSpPr txBox="1"/>
          <p:nvPr/>
        </p:nvSpPr>
        <p:spPr>
          <a:xfrm>
            <a:off x="210963" y="5826887"/>
            <a:ext cx="5321002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15.</a:t>
            </a:r>
            <a:r>
              <a:rPr lang="zh-CN" altLang="en-US" dirty="0"/>
              <a:t>待清洗结束后，点击</a:t>
            </a:r>
            <a:r>
              <a:rPr lang="en-US" altLang="zh-CN" dirty="0"/>
              <a:t>OK</a:t>
            </a:r>
            <a:r>
              <a:rPr lang="zh-CN" altLang="en-US" dirty="0"/>
              <a:t>，第一悬滴孔</a:t>
            </a:r>
            <a:r>
              <a:rPr lang="en-US" altLang="zh-CN" dirty="0"/>
              <a:t>setup</a:t>
            </a:r>
            <a:r>
              <a:rPr lang="zh-CN" altLang="en-US" dirty="0"/>
              <a:t>结束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21F423AD-4A49-4552-A2EA-26477FF50542}"/>
              </a:ext>
            </a:extLst>
          </p:cNvPr>
          <p:cNvSpPr txBox="1"/>
          <p:nvPr/>
        </p:nvSpPr>
        <p:spPr>
          <a:xfrm>
            <a:off x="515566" y="361681"/>
            <a:ext cx="3534974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二、第一悬滴孔的实验过程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4037E38C-801D-42FE-9061-0BAE83C11C6C}"/>
              </a:ext>
            </a:extLst>
          </p:cNvPr>
          <p:cNvSpPr txBox="1"/>
          <p:nvPr/>
        </p:nvSpPr>
        <p:spPr>
          <a:xfrm>
            <a:off x="0" y="2005605"/>
            <a:ext cx="574292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11.</a:t>
            </a:r>
            <a:r>
              <a:rPr lang="zh-CN" altLang="en-US" b="1" dirty="0"/>
              <a:t>在</a:t>
            </a:r>
            <a:r>
              <a:rPr lang="en-US" altLang="zh-CN" b="1" dirty="0"/>
              <a:t>1</a:t>
            </a:r>
            <a:r>
              <a:rPr lang="zh-CN" altLang="en-US" b="1" dirty="0"/>
              <a:t>号位放置</a:t>
            </a:r>
            <a:r>
              <a:rPr lang="zh-CN" altLang="en-US" b="1" dirty="0">
                <a:solidFill>
                  <a:srgbClr val="FF0000"/>
                </a:solidFill>
              </a:rPr>
              <a:t>镜像</a:t>
            </a:r>
            <a:r>
              <a:rPr lang="zh-CN" altLang="en-US" b="1" dirty="0"/>
              <a:t>深孔板 并取下</a:t>
            </a:r>
            <a:r>
              <a:rPr lang="zh-CN" altLang="en-US" b="1" dirty="0">
                <a:solidFill>
                  <a:srgbClr val="FF0000"/>
                </a:solidFill>
              </a:rPr>
              <a:t>密封膜</a:t>
            </a:r>
            <a:r>
              <a:rPr lang="zh-CN" altLang="en-US" b="1" dirty="0"/>
              <a:t>，放置</a:t>
            </a:r>
            <a:r>
              <a:rPr lang="en-US" altLang="zh-CN" b="1" dirty="0"/>
              <a:t>5</a:t>
            </a:r>
            <a:r>
              <a:rPr lang="zh-CN" altLang="en-US" b="1" dirty="0"/>
              <a:t>号位金属板</a:t>
            </a:r>
            <a:r>
              <a:rPr lang="zh-CN" altLang="en-US" b="1" dirty="0" smtClean="0"/>
              <a:t>，</a:t>
            </a:r>
            <a:r>
              <a:rPr lang="zh-CN" altLang="en-US" b="1" dirty="0" smtClean="0">
                <a:solidFill>
                  <a:srgbClr val="FF0000"/>
                </a:solidFill>
              </a:rPr>
              <a:t>标记</a:t>
            </a:r>
            <a:r>
              <a:rPr lang="en-US" altLang="zh-CN" b="1" dirty="0" smtClean="0">
                <a:solidFill>
                  <a:srgbClr val="FF0000"/>
                </a:solidFill>
              </a:rPr>
              <a:t>A1</a:t>
            </a:r>
            <a:r>
              <a:rPr lang="zh-CN" altLang="en-US" b="1" dirty="0" smtClean="0">
                <a:solidFill>
                  <a:srgbClr val="FF0000"/>
                </a:solidFill>
              </a:rPr>
              <a:t>位置</a:t>
            </a:r>
            <a:r>
              <a:rPr lang="zh-CN" altLang="en-US" b="1" dirty="0" smtClean="0"/>
              <a:t>，并</a:t>
            </a:r>
            <a:r>
              <a:rPr lang="zh-CN" altLang="en-US" b="1" dirty="0"/>
              <a:t>对齐放好悬滴膜（注意放置）。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5FF04EA3-6350-4E7D-A1F2-78244328756C}"/>
              </a:ext>
            </a:extLst>
          </p:cNvPr>
          <p:cNvSpPr txBox="1"/>
          <p:nvPr/>
        </p:nvSpPr>
        <p:spPr>
          <a:xfrm>
            <a:off x="0" y="2969326"/>
            <a:ext cx="6096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12.</a:t>
            </a:r>
            <a:r>
              <a:rPr lang="zh-CN" altLang="en-US" dirty="0"/>
              <a:t>点击</a:t>
            </a:r>
            <a:r>
              <a:rPr lang="en-US" altLang="zh-CN" dirty="0"/>
              <a:t>open</a:t>
            </a:r>
            <a:r>
              <a:rPr lang="zh-CN" altLang="en-US" dirty="0"/>
              <a:t>调用程序</a:t>
            </a:r>
            <a:r>
              <a:rPr lang="en-US" altLang="zh-CN" dirty="0"/>
              <a:t>ZZL hanging drop 0.2+0.2 for</a:t>
            </a:r>
            <a:r>
              <a:rPr lang="zh-CN" altLang="en-US" dirty="0"/>
              <a:t> </a:t>
            </a:r>
            <a:r>
              <a:rPr lang="en-US" altLang="zh-CN" dirty="0"/>
              <a:t>2</a:t>
            </a:r>
            <a:r>
              <a:rPr lang="zh-CN" altLang="en-US" dirty="0"/>
              <a:t> </a:t>
            </a:r>
            <a:r>
              <a:rPr lang="en-US" altLang="zh-CN" dirty="0"/>
              <a:t>drops</a:t>
            </a:r>
            <a:r>
              <a:rPr lang="zh-CN" altLang="en-US" dirty="0"/>
              <a:t> </a:t>
            </a:r>
            <a:r>
              <a:rPr lang="en-US" altLang="zh-CN" dirty="0"/>
              <a:t>1</a:t>
            </a:r>
            <a:r>
              <a:rPr lang="en-US" altLang="zh-CN" baseline="30000" dirty="0"/>
              <a:t>st</a:t>
            </a:r>
            <a:r>
              <a:rPr lang="zh-CN" altLang="en-US" dirty="0"/>
              <a:t> </a:t>
            </a:r>
            <a:r>
              <a:rPr lang="en-US" altLang="zh-CN" dirty="0"/>
              <a:t>Must Mirror</a:t>
            </a:r>
            <a:r>
              <a:rPr lang="zh-CN" altLang="en-US" dirty="0"/>
              <a:t>、单击</a:t>
            </a:r>
            <a:r>
              <a:rPr lang="en-US" altLang="zh-CN" dirty="0"/>
              <a:t>open protocol</a:t>
            </a:r>
            <a:r>
              <a:rPr lang="zh-CN" altLang="en-US" dirty="0"/>
              <a:t>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82733464-87AB-4986-A0F5-04FE994F0016}"/>
              </a:ext>
            </a:extLst>
          </p:cNvPr>
          <p:cNvSpPr txBox="1"/>
          <p:nvPr/>
        </p:nvSpPr>
        <p:spPr>
          <a:xfrm>
            <a:off x="6813860" y="3346595"/>
            <a:ext cx="4308438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19.</a:t>
            </a:r>
            <a:r>
              <a:rPr lang="zh-CN" altLang="en-US" dirty="0"/>
              <a:t>单击</a:t>
            </a:r>
            <a:r>
              <a:rPr lang="en-US" altLang="zh-CN" dirty="0"/>
              <a:t>GO</a:t>
            </a:r>
            <a:r>
              <a:rPr lang="zh-CN" altLang="en-US" dirty="0"/>
              <a:t>图标</a:t>
            </a:r>
            <a:r>
              <a:rPr lang="en-US" altLang="zh-CN" dirty="0"/>
              <a:t>—</a:t>
            </a:r>
            <a:r>
              <a:rPr lang="zh-CN" altLang="en-US" dirty="0"/>
              <a:t>单击</a:t>
            </a:r>
            <a:r>
              <a:rPr lang="en-US" altLang="zh-CN" dirty="0"/>
              <a:t>continue—</a:t>
            </a:r>
            <a:r>
              <a:rPr lang="zh-CN" altLang="en-US" dirty="0"/>
              <a:t>单击</a:t>
            </a:r>
            <a:r>
              <a:rPr lang="en-US" altLang="zh-CN" dirty="0"/>
              <a:t>OK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BE52FB84-C68A-4130-A7BE-CBEFEA5B613E}"/>
              </a:ext>
            </a:extLst>
          </p:cNvPr>
          <p:cNvSpPr txBox="1"/>
          <p:nvPr/>
        </p:nvSpPr>
        <p:spPr>
          <a:xfrm>
            <a:off x="6550758" y="656831"/>
            <a:ext cx="4834642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16.</a:t>
            </a:r>
            <a:r>
              <a:rPr lang="zh-CN" altLang="en-US" dirty="0"/>
              <a:t>单击</a:t>
            </a:r>
            <a:r>
              <a:rPr lang="en-US" altLang="zh-CN" dirty="0"/>
              <a:t>Exchange Solo Syringe</a:t>
            </a:r>
            <a:r>
              <a:rPr lang="zh-CN" altLang="en-US" dirty="0"/>
              <a:t>：将载有第二悬滴样品的</a:t>
            </a:r>
            <a:r>
              <a:rPr lang="en-US" altLang="zh-CN" dirty="0"/>
              <a:t>LCP</a:t>
            </a:r>
            <a:r>
              <a:rPr lang="zh-CN" altLang="en-US" dirty="0"/>
              <a:t>针放入仪器中（小心并注意操作），并确定好位置。单击</a:t>
            </a:r>
            <a:r>
              <a:rPr lang="en-US" altLang="zh-CN" dirty="0"/>
              <a:t>finish</a:t>
            </a:r>
            <a:r>
              <a:rPr lang="zh-CN" altLang="en-US" dirty="0"/>
              <a:t>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899574C3-1DC0-4B29-A0E8-18A0B98A93A0}"/>
              </a:ext>
            </a:extLst>
          </p:cNvPr>
          <p:cNvSpPr txBox="1"/>
          <p:nvPr/>
        </p:nvSpPr>
        <p:spPr>
          <a:xfrm>
            <a:off x="6550758" y="3875977"/>
            <a:ext cx="5321003" cy="92333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20.</a:t>
            </a:r>
            <a:r>
              <a:rPr lang="zh-CN" altLang="en-US" dirty="0"/>
              <a:t>待程序运行至</a:t>
            </a:r>
            <a:r>
              <a:rPr lang="en-US" altLang="zh-CN" dirty="0"/>
              <a:t>Message&lt;&gt;</a:t>
            </a:r>
            <a:r>
              <a:rPr lang="zh-CN" altLang="en-US" dirty="0"/>
              <a:t>阶段，将</a:t>
            </a:r>
            <a:r>
              <a:rPr lang="en-US" altLang="zh-CN" dirty="0"/>
              <a:t>1</a:t>
            </a:r>
            <a:r>
              <a:rPr lang="zh-CN" altLang="en-US" dirty="0"/>
              <a:t>号位的镜像深孔板取走，并在</a:t>
            </a:r>
            <a:r>
              <a:rPr lang="en-US" altLang="zh-CN" dirty="0"/>
              <a:t>1</a:t>
            </a:r>
            <a:r>
              <a:rPr lang="zh-CN" altLang="en-US" dirty="0"/>
              <a:t>号位添加一空盒以接剩余液。完成后，点击</a:t>
            </a:r>
            <a:r>
              <a:rPr lang="en-US" altLang="zh-CN" dirty="0"/>
              <a:t>dismiss</a:t>
            </a:r>
            <a:r>
              <a:rPr lang="zh-CN" altLang="en-US" dirty="0"/>
              <a:t>继续实验。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F7DF80D6-4195-4C3A-BD97-B8C5C5288630}"/>
              </a:ext>
            </a:extLst>
          </p:cNvPr>
          <p:cNvSpPr txBox="1"/>
          <p:nvPr/>
        </p:nvSpPr>
        <p:spPr>
          <a:xfrm>
            <a:off x="6623998" y="4953638"/>
            <a:ext cx="5174521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21.</a:t>
            </a:r>
            <a:r>
              <a:rPr lang="zh-CN" altLang="en-US" dirty="0"/>
              <a:t>待清洗结束后，点击</a:t>
            </a:r>
            <a:r>
              <a:rPr lang="en-US" altLang="zh-CN" dirty="0"/>
              <a:t>OK</a:t>
            </a:r>
            <a:r>
              <a:rPr lang="zh-CN" altLang="en-US" dirty="0"/>
              <a:t>，第二悬滴孔</a:t>
            </a:r>
            <a:r>
              <a:rPr lang="en-US" altLang="zh-CN" dirty="0"/>
              <a:t>setup</a:t>
            </a:r>
            <a:r>
              <a:rPr lang="zh-CN" altLang="en-US" dirty="0"/>
              <a:t>结束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1CB15913-C347-47F2-9408-67C7AE79B6CB}"/>
              </a:ext>
            </a:extLst>
          </p:cNvPr>
          <p:cNvSpPr txBox="1"/>
          <p:nvPr/>
        </p:nvSpPr>
        <p:spPr>
          <a:xfrm>
            <a:off x="7200592" y="127356"/>
            <a:ext cx="3534974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三、第二悬滴孔的实验过程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7F294F89-D5E9-4313-9762-E273E50C3875}"/>
              </a:ext>
            </a:extLst>
          </p:cNvPr>
          <p:cNvSpPr txBox="1"/>
          <p:nvPr/>
        </p:nvSpPr>
        <p:spPr>
          <a:xfrm>
            <a:off x="6658403" y="2561334"/>
            <a:ext cx="501747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18.</a:t>
            </a:r>
            <a:r>
              <a:rPr lang="zh-CN" altLang="en-US" dirty="0"/>
              <a:t>点击</a:t>
            </a:r>
            <a:r>
              <a:rPr lang="en-US" altLang="zh-CN" dirty="0"/>
              <a:t>open</a:t>
            </a:r>
            <a:r>
              <a:rPr lang="zh-CN" altLang="en-US" dirty="0"/>
              <a:t>调用程序</a:t>
            </a:r>
            <a:r>
              <a:rPr lang="en-US" altLang="zh-CN" dirty="0"/>
              <a:t>ZZL hanging drop 0.2+0.2 for</a:t>
            </a:r>
            <a:r>
              <a:rPr lang="zh-CN" altLang="en-US" dirty="0"/>
              <a:t> </a:t>
            </a:r>
            <a:r>
              <a:rPr lang="en-US" altLang="zh-CN" dirty="0"/>
              <a:t>2</a:t>
            </a:r>
            <a:r>
              <a:rPr lang="zh-CN" altLang="en-US" dirty="0"/>
              <a:t> </a:t>
            </a:r>
            <a:r>
              <a:rPr lang="en-US" altLang="zh-CN" dirty="0"/>
              <a:t>drops</a:t>
            </a:r>
            <a:r>
              <a:rPr lang="zh-CN" altLang="en-US" dirty="0"/>
              <a:t> </a:t>
            </a:r>
            <a:r>
              <a:rPr lang="en-US" altLang="zh-CN" dirty="0"/>
              <a:t>2</a:t>
            </a:r>
            <a:r>
              <a:rPr lang="en-US" altLang="zh-CN" baseline="30000" dirty="0"/>
              <a:t>nd</a:t>
            </a:r>
            <a:r>
              <a:rPr lang="en-US" altLang="zh-CN" dirty="0"/>
              <a:t> Must Mirror</a:t>
            </a:r>
            <a:r>
              <a:rPr lang="zh-CN" altLang="en-US" dirty="0"/>
              <a:t>、单击</a:t>
            </a:r>
            <a:r>
              <a:rPr lang="en-US" altLang="zh-CN" dirty="0"/>
              <a:t>open protocol</a:t>
            </a:r>
            <a:r>
              <a:rPr lang="zh-CN" altLang="en-US" dirty="0"/>
              <a:t>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BE441533-5DC6-4B40-BD80-E41CA4C0D158}"/>
              </a:ext>
            </a:extLst>
          </p:cNvPr>
          <p:cNvSpPr txBox="1"/>
          <p:nvPr/>
        </p:nvSpPr>
        <p:spPr>
          <a:xfrm>
            <a:off x="5187612" y="6376970"/>
            <a:ext cx="2807746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/>
              <a:t>四、关机及结束实验同前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606CC9C0-8F28-453C-B6D4-69409DED7339}"/>
              </a:ext>
            </a:extLst>
          </p:cNvPr>
          <p:cNvSpPr txBox="1"/>
          <p:nvPr/>
        </p:nvSpPr>
        <p:spPr>
          <a:xfrm>
            <a:off x="6658403" y="1781083"/>
            <a:ext cx="501748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17.</a:t>
            </a:r>
            <a:r>
              <a:rPr lang="zh-CN" altLang="en-US" b="1" dirty="0"/>
              <a:t>将</a:t>
            </a:r>
            <a:r>
              <a:rPr lang="en-US" altLang="zh-CN" b="1" dirty="0"/>
              <a:t>1</a:t>
            </a:r>
            <a:r>
              <a:rPr lang="zh-CN" altLang="en-US" b="1" dirty="0"/>
              <a:t>号位的废液盒取走换成</a:t>
            </a:r>
            <a:r>
              <a:rPr lang="zh-CN" altLang="en-US" b="1" dirty="0">
                <a:solidFill>
                  <a:srgbClr val="FF0000"/>
                </a:solidFill>
              </a:rPr>
              <a:t>镜像</a:t>
            </a:r>
            <a:r>
              <a:rPr lang="zh-CN" altLang="en-US" b="1" dirty="0"/>
              <a:t>深孔板 并取下</a:t>
            </a:r>
            <a:r>
              <a:rPr lang="zh-CN" altLang="en-US" b="1" dirty="0">
                <a:solidFill>
                  <a:srgbClr val="FF0000"/>
                </a:solidFill>
              </a:rPr>
              <a:t>密封膜</a:t>
            </a:r>
            <a:r>
              <a:rPr lang="en-US" altLang="zh-CN" b="1" dirty="0">
                <a:solidFill>
                  <a:srgbClr val="FF0000"/>
                </a:solidFill>
              </a:rPr>
              <a:t>.</a:t>
            </a:r>
            <a:endParaRPr lang="zh-CN" altLang="en-US" b="1" dirty="0"/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70DFFCD6-FE8A-4EA1-9E1F-705BE6F80650}"/>
              </a:ext>
            </a:extLst>
          </p:cNvPr>
          <p:cNvSpPr txBox="1"/>
          <p:nvPr/>
        </p:nvSpPr>
        <p:spPr>
          <a:xfrm>
            <a:off x="6658403" y="5503721"/>
            <a:ext cx="495056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22.</a:t>
            </a:r>
            <a:r>
              <a:rPr lang="zh-CN" altLang="en-US" dirty="0"/>
              <a:t>将含有</a:t>
            </a:r>
            <a:r>
              <a:rPr lang="en-US" altLang="zh-CN" dirty="0"/>
              <a:t>2 </a:t>
            </a:r>
            <a:r>
              <a:rPr lang="zh-CN" altLang="en-US" dirty="0"/>
              <a:t>滴的悬滴膜小心反转过来，覆盖在已设置好的悬滴板上。</a:t>
            </a:r>
          </a:p>
        </p:txBody>
      </p:sp>
    </p:spTree>
    <p:extLst>
      <p:ext uri="{BB962C8B-B14F-4D97-AF65-F5344CB8AC3E}">
        <p14:creationId xmlns:p14="http://schemas.microsoft.com/office/powerpoint/2010/main" val="240790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3AC31837-251F-4A44-A28A-3C3FC1510FE9}"/>
              </a:ext>
            </a:extLst>
          </p:cNvPr>
          <p:cNvSpPr txBox="1"/>
          <p:nvPr/>
        </p:nvSpPr>
        <p:spPr>
          <a:xfrm>
            <a:off x="4344628" y="479949"/>
            <a:ext cx="287636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使用注意点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306130A9-AF81-47CA-8B56-C8F9AAD131A3}"/>
              </a:ext>
            </a:extLst>
          </p:cNvPr>
          <p:cNvSpPr txBox="1"/>
          <p:nvPr/>
        </p:nvSpPr>
        <p:spPr>
          <a:xfrm>
            <a:off x="909958" y="3376455"/>
            <a:ext cx="392393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2.</a:t>
            </a:r>
            <a:r>
              <a:rPr lang="zh-CN" altLang="en-US" dirty="0"/>
              <a:t>实验中要注意观察针头里的液体是否正确地排出来了，</a:t>
            </a:r>
            <a:r>
              <a:rPr lang="zh-CN" altLang="en-US" dirty="0">
                <a:solidFill>
                  <a:srgbClr val="FF0000"/>
                </a:solidFill>
              </a:rPr>
              <a:t>底板或者针尖是否有水珠悬挂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5FE23F31-EC07-4F04-B7B8-4AFC64FE1D44}"/>
              </a:ext>
            </a:extLst>
          </p:cNvPr>
          <p:cNvSpPr txBox="1"/>
          <p:nvPr/>
        </p:nvSpPr>
        <p:spPr>
          <a:xfrm>
            <a:off x="847813" y="4509797"/>
            <a:ext cx="404821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/>
              <a:t>实验时可用显微镜检测池液或者（与）样品液是否排出正确及重合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7F161DE7-0417-4BDC-B912-CA308358790D}"/>
              </a:ext>
            </a:extLst>
          </p:cNvPr>
          <p:cNvSpPr txBox="1"/>
          <p:nvPr/>
        </p:nvSpPr>
        <p:spPr>
          <a:xfrm>
            <a:off x="847813" y="5388760"/>
            <a:ext cx="38617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/>
              <a:t>实验时注意观察针头是否有弯曲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33FA26D1-59C7-425C-B26B-835B7A71A38D}"/>
              </a:ext>
            </a:extLst>
          </p:cNvPr>
          <p:cNvSpPr txBox="1"/>
          <p:nvPr/>
        </p:nvSpPr>
        <p:spPr>
          <a:xfrm>
            <a:off x="2871922" y="1135690"/>
            <a:ext cx="475843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0.</a:t>
            </a:r>
            <a:r>
              <a:rPr lang="zh-CN" altLang="en-US" b="1" dirty="0">
                <a:solidFill>
                  <a:srgbClr val="FF0000"/>
                </a:solidFill>
              </a:rPr>
              <a:t>时刻牢记</a:t>
            </a:r>
            <a:r>
              <a:rPr lang="en-US" altLang="zh-CN" b="1" dirty="0">
                <a:solidFill>
                  <a:srgbClr val="FF0000"/>
                </a:solidFill>
              </a:rPr>
              <a:t>1</a:t>
            </a:r>
            <a:r>
              <a:rPr lang="zh-CN" altLang="en-US" b="1" dirty="0">
                <a:solidFill>
                  <a:srgbClr val="FF0000"/>
                </a:solidFill>
              </a:rPr>
              <a:t>号位的</a:t>
            </a:r>
            <a:r>
              <a:rPr lang="en-US" altLang="zh-CN" b="1" dirty="0">
                <a:solidFill>
                  <a:srgbClr val="FF0000"/>
                </a:solidFill>
              </a:rPr>
              <a:t>96</a:t>
            </a:r>
            <a:r>
              <a:rPr lang="zh-CN" altLang="en-US" b="1" dirty="0">
                <a:solidFill>
                  <a:srgbClr val="FF0000"/>
                </a:solidFill>
              </a:rPr>
              <a:t>深孔板上面是否覆盖有密封膜，</a:t>
            </a:r>
            <a:r>
              <a:rPr lang="en-US" altLang="zh-CN" b="1" dirty="0">
                <a:solidFill>
                  <a:srgbClr val="FF0000"/>
                </a:solidFill>
              </a:rPr>
              <a:t>2</a:t>
            </a:r>
            <a:r>
              <a:rPr lang="zh-CN" altLang="en-US" b="1" dirty="0">
                <a:solidFill>
                  <a:srgbClr val="FF0000"/>
                </a:solidFill>
              </a:rPr>
              <a:t>号位上的结晶板是否覆盖有密封膜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13CE2F32-5B79-4B29-A5B0-5D9BE733C768}"/>
              </a:ext>
            </a:extLst>
          </p:cNvPr>
          <p:cNvSpPr txBox="1"/>
          <p:nvPr/>
        </p:nvSpPr>
        <p:spPr>
          <a:xfrm>
            <a:off x="905389" y="2068430"/>
            <a:ext cx="4487871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1.</a:t>
            </a:r>
            <a:r>
              <a:rPr lang="zh-CN" altLang="en-US" b="1" dirty="0" smtClean="0"/>
              <a:t>所有的所需结晶板及深孔板在</a:t>
            </a:r>
            <a:r>
              <a:rPr lang="zh-CN" altLang="en-US" b="1" dirty="0"/>
              <a:t>实验开始</a:t>
            </a:r>
            <a:r>
              <a:rPr lang="zh-CN" altLang="en-US" b="1" dirty="0" smtClean="0"/>
              <a:t>前</a:t>
            </a:r>
            <a:r>
              <a:rPr lang="zh-CN" altLang="en-US" b="1" dirty="0"/>
              <a:t>标</a:t>
            </a:r>
            <a:r>
              <a:rPr lang="zh-CN" altLang="en-US" b="1" dirty="0" smtClean="0"/>
              <a:t>记好、测定深孔板的液面高度并加以记录，以免</a:t>
            </a:r>
            <a:r>
              <a:rPr lang="zh-CN" altLang="en-US" b="1" dirty="0"/>
              <a:t>实验时手忙脚乱。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3070" y="6035039"/>
            <a:ext cx="467698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检查有无移液器，清洗</a:t>
            </a:r>
            <a:r>
              <a:rPr lang="en-US" altLang="zh-CN" dirty="0" smtClean="0"/>
              <a:t>LCP</a:t>
            </a:r>
            <a:r>
              <a:rPr lang="zh-CN" altLang="en-US" dirty="0" smtClean="0"/>
              <a:t>针头的盛水烧杯等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3056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3319</TotalTime>
  <Words>2248</Words>
  <Application>Microsoft Office PowerPoint</Application>
  <PresentationFormat>宽屏</PresentationFormat>
  <Paragraphs>97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Office 主题</vt:lpstr>
      <vt:lpstr>结晶自动移液工作站培训备忘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结晶自动移液工作站</dc:title>
  <dc:creator>zhuzl</dc:creator>
  <cp:lastModifiedBy>zhuzl</cp:lastModifiedBy>
  <cp:revision>42</cp:revision>
  <cp:lastPrinted>2019-02-28T07:32:34Z</cp:lastPrinted>
  <dcterms:created xsi:type="dcterms:W3CDTF">2019-01-15T09:50:53Z</dcterms:created>
  <dcterms:modified xsi:type="dcterms:W3CDTF">2021-04-16T07:29:25Z</dcterms:modified>
</cp:coreProperties>
</file>